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4"/>
    <p:restoredTop sz="86493"/>
  </p:normalViewPr>
  <p:slideViewPr>
    <p:cSldViewPr snapToGrid="0" snapToObjects="1">
      <p:cViewPr>
        <p:scale>
          <a:sx n="83" d="100"/>
          <a:sy n="83" d="100"/>
        </p:scale>
        <p:origin x="-84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Supercomputing_Spin_Up_Spring_2020" TargetMode="External"/><Relationship Id="rId4" Type="http://schemas.openxmlformats.org/officeDocument/2006/relationships/hyperlink" Target="http://r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_Up_Spring_2020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e.surrey.ac.uk/Teaching/Unix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5692"/>
          </a:xfrm>
          <a:effectLst/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Computing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Supercomputing </a:t>
            </a:r>
            <a:b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 Up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117890"/>
            <a:ext cx="10407073" cy="202811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4350" spc="-114" dirty="0"/>
              <a:t>Shells</a:t>
            </a:r>
            <a:endParaRPr sz="4350"/>
          </a:p>
          <a:p>
            <a:pPr marL="133985" marR="5080">
              <a:lnSpc>
                <a:spcPct val="100000"/>
              </a:lnSpc>
              <a:spcBef>
                <a:spcPts val="490"/>
              </a:spcBef>
            </a:pPr>
            <a:r>
              <a:rPr sz="2550" spc="-45" dirty="0">
                <a:solidFill>
                  <a:srgbClr val="2F2B20"/>
                </a:solidFill>
              </a:rPr>
              <a:t>The </a:t>
            </a:r>
            <a:r>
              <a:rPr sz="2550" spc="-10" dirty="0">
                <a:solidFill>
                  <a:srgbClr val="2F2B20"/>
                </a:solidFill>
              </a:rPr>
              <a:t>shell </a:t>
            </a:r>
            <a:r>
              <a:rPr sz="2550" dirty="0">
                <a:solidFill>
                  <a:srgbClr val="2F2B20"/>
                </a:solidFill>
              </a:rPr>
              <a:t>parses </a:t>
            </a:r>
            <a:r>
              <a:rPr sz="2550" spc="10" dirty="0">
                <a:solidFill>
                  <a:srgbClr val="2F2B20"/>
                </a:solidFill>
              </a:rPr>
              <a:t>and interprets </a:t>
            </a:r>
            <a:r>
              <a:rPr sz="2550" spc="40" dirty="0">
                <a:solidFill>
                  <a:srgbClr val="2F2B20"/>
                </a:solidFill>
              </a:rPr>
              <a:t>typed </a:t>
            </a:r>
            <a:r>
              <a:rPr sz="2550" spc="25" dirty="0">
                <a:solidFill>
                  <a:srgbClr val="2F2B20"/>
                </a:solidFill>
              </a:rPr>
              <a:t>input, </a:t>
            </a:r>
            <a:r>
              <a:rPr sz="2550" dirty="0">
                <a:solidFill>
                  <a:srgbClr val="2F2B20"/>
                </a:solidFill>
              </a:rPr>
              <a:t>passes</a:t>
            </a:r>
            <a:r>
              <a:rPr sz="2550" spc="-165" dirty="0">
                <a:solidFill>
                  <a:srgbClr val="2F2B20"/>
                </a:solidFill>
              </a:rPr>
              <a:t> </a:t>
            </a:r>
            <a:r>
              <a:rPr lang="en-US" sz="2550" dirty="0">
                <a:solidFill>
                  <a:srgbClr val="2F2B20"/>
                </a:solidFill>
              </a:rPr>
              <a:t>results </a:t>
            </a:r>
            <a:r>
              <a:rPr lang="en-US" sz="2550" spc="65" dirty="0">
                <a:solidFill>
                  <a:srgbClr val="2F2B20"/>
                </a:solidFill>
              </a:rPr>
              <a:t>to</a:t>
            </a:r>
            <a:r>
              <a:rPr sz="2550" spc="65" dirty="0">
                <a:solidFill>
                  <a:srgbClr val="2F2B20"/>
                </a:solidFill>
              </a:rPr>
              <a:t> </a:t>
            </a:r>
            <a:r>
              <a:rPr sz="2550" spc="10" dirty="0">
                <a:solidFill>
                  <a:srgbClr val="2F2B20"/>
                </a:solidFill>
              </a:rPr>
              <a:t>the </a:t>
            </a:r>
            <a:r>
              <a:rPr sz="2550" dirty="0">
                <a:solidFill>
                  <a:srgbClr val="2F2B20"/>
                </a:solidFill>
              </a:rPr>
              <a:t>rest </a:t>
            </a:r>
            <a:r>
              <a:rPr sz="2550" spc="40" dirty="0">
                <a:solidFill>
                  <a:srgbClr val="2F2B20"/>
                </a:solidFill>
              </a:rPr>
              <a:t>of </a:t>
            </a:r>
            <a:r>
              <a:rPr sz="2550" spc="10" dirty="0">
                <a:solidFill>
                  <a:srgbClr val="2F2B20"/>
                </a:solidFill>
              </a:rPr>
              <a:t>the </a:t>
            </a:r>
            <a:r>
              <a:rPr sz="2550" spc="-35" dirty="0">
                <a:solidFill>
                  <a:srgbClr val="2F2B20"/>
                </a:solidFill>
              </a:rPr>
              <a:t>OS, </a:t>
            </a:r>
            <a:r>
              <a:rPr sz="2550" spc="0" dirty="0">
                <a:solidFill>
                  <a:srgbClr val="2F2B20"/>
                </a:solidFill>
              </a:rPr>
              <a:t>returns </a:t>
            </a:r>
            <a:r>
              <a:rPr sz="2550" dirty="0">
                <a:solidFill>
                  <a:srgbClr val="2F2B20"/>
                </a:solidFill>
              </a:rPr>
              <a:t>response </a:t>
            </a:r>
            <a:r>
              <a:rPr sz="2550" spc="-25" dirty="0">
                <a:solidFill>
                  <a:srgbClr val="2F2B20"/>
                </a:solidFill>
              </a:rPr>
              <a:t>as</a:t>
            </a:r>
            <a:r>
              <a:rPr sz="2550" spc="-229" dirty="0">
                <a:solidFill>
                  <a:srgbClr val="2F2B20"/>
                </a:solidFill>
              </a:rPr>
              <a:t> </a:t>
            </a:r>
            <a:r>
              <a:rPr sz="2550" spc="15" dirty="0">
                <a:solidFill>
                  <a:srgbClr val="2F2B20"/>
                </a:solidFill>
              </a:rPr>
              <a:t>appropriate</a:t>
            </a:r>
            <a:endParaRPr sz="255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1" y="2244156"/>
            <a:ext cx="10219267" cy="36138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0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Bourne </a:t>
            </a:r>
            <a:r>
              <a:rPr sz="2550" spc="-95" dirty="0">
                <a:solidFill>
                  <a:srgbClr val="2F2B20"/>
                </a:solidFill>
                <a:latin typeface="Arial"/>
                <a:cs typeface="Arial"/>
              </a:rPr>
              <a:t>(sh)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early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18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rudimentary</a:t>
            </a:r>
            <a:endParaRPr sz="2550" dirty="0">
              <a:latin typeface="Arial"/>
              <a:cs typeface="Arial"/>
            </a:endParaRPr>
          </a:p>
          <a:p>
            <a:pPr marL="255904" marR="1597660" indent="-243204">
              <a:lnSpc>
                <a:spcPct val="100000"/>
              </a:lnSpc>
              <a:spcBef>
                <a:spcPts val="61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Bourne-again </a:t>
            </a: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(bash)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has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many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user-friendly  extensions;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default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Linux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4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C </a:t>
            </a: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(csh)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has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C-like</a:t>
            </a:r>
            <a:r>
              <a:rPr sz="2550" spc="1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syntax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85" dirty="0">
                <a:solidFill>
                  <a:srgbClr val="2F2B20"/>
                </a:solidFill>
                <a:latin typeface="Arial"/>
                <a:cs typeface="Arial"/>
              </a:rPr>
              <a:t>T 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(tcsh)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extended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version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550" spc="1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csh</a:t>
            </a:r>
            <a:endParaRPr sz="2550" dirty="0">
              <a:latin typeface="Arial"/>
              <a:cs typeface="Arial"/>
            </a:endParaRPr>
          </a:p>
          <a:p>
            <a:pPr marL="255904" marR="5080" indent="-243204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Korn </a:t>
            </a:r>
            <a:r>
              <a:rPr sz="2550" spc="-65" dirty="0">
                <a:solidFill>
                  <a:srgbClr val="2F2B20"/>
                </a:solidFill>
                <a:latin typeface="Arial"/>
                <a:cs typeface="Arial"/>
              </a:rPr>
              <a:t>(ksh)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early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extension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Bourne;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was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heavily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used 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programming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Z </a:t>
            </a:r>
            <a:r>
              <a:rPr sz="2550" spc="-85" dirty="0">
                <a:solidFill>
                  <a:srgbClr val="2F2B20"/>
                </a:solidFill>
                <a:latin typeface="Arial"/>
                <a:cs typeface="Arial"/>
              </a:rPr>
              <a:t>(zsh)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includes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features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bash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tcsh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C477DFB-8154-44EB-9369-ECA17B901FAC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18746" y="1703294"/>
            <a:ext cx="9949615" cy="419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3909" y="1731309"/>
            <a:ext cx="9836727" cy="4118162"/>
          </a:xfrm>
          <a:custGeom>
            <a:avLst/>
            <a:gdLst/>
            <a:ahLst/>
            <a:cxnLst/>
            <a:rect l="l" t="t" r="r" b="b"/>
            <a:pathLst>
              <a:path w="8115300" h="4667250">
                <a:moveTo>
                  <a:pt x="7972483" y="0"/>
                </a:moveTo>
                <a:lnTo>
                  <a:pt x="142816" y="0"/>
                </a:lnTo>
                <a:lnTo>
                  <a:pt x="97675" y="7280"/>
                </a:lnTo>
                <a:lnTo>
                  <a:pt x="58470" y="27555"/>
                </a:lnTo>
                <a:lnTo>
                  <a:pt x="27555" y="58470"/>
                </a:lnTo>
                <a:lnTo>
                  <a:pt x="7280" y="97675"/>
                </a:lnTo>
                <a:lnTo>
                  <a:pt x="0" y="142816"/>
                </a:lnTo>
                <a:lnTo>
                  <a:pt x="0" y="4524433"/>
                </a:lnTo>
                <a:lnTo>
                  <a:pt x="7280" y="4569574"/>
                </a:lnTo>
                <a:lnTo>
                  <a:pt x="27555" y="4608779"/>
                </a:lnTo>
                <a:lnTo>
                  <a:pt x="58470" y="4639694"/>
                </a:lnTo>
                <a:lnTo>
                  <a:pt x="97675" y="4659969"/>
                </a:lnTo>
                <a:lnTo>
                  <a:pt x="142816" y="4667250"/>
                </a:lnTo>
                <a:lnTo>
                  <a:pt x="7972483" y="4667250"/>
                </a:lnTo>
                <a:lnTo>
                  <a:pt x="8017624" y="4659969"/>
                </a:lnTo>
                <a:lnTo>
                  <a:pt x="8056828" y="4639694"/>
                </a:lnTo>
                <a:lnTo>
                  <a:pt x="8087744" y="4608779"/>
                </a:lnTo>
                <a:lnTo>
                  <a:pt x="8108018" y="4569574"/>
                </a:lnTo>
                <a:lnTo>
                  <a:pt x="8115299" y="4524433"/>
                </a:lnTo>
                <a:lnTo>
                  <a:pt x="8115299" y="142816"/>
                </a:lnTo>
                <a:lnTo>
                  <a:pt x="8108018" y="97675"/>
                </a:lnTo>
                <a:lnTo>
                  <a:pt x="8087744" y="58470"/>
                </a:lnTo>
                <a:lnTo>
                  <a:pt x="8056828" y="27555"/>
                </a:lnTo>
                <a:lnTo>
                  <a:pt x="8017624" y="7280"/>
                </a:lnTo>
                <a:lnTo>
                  <a:pt x="7972483" y="0"/>
                </a:lnTo>
                <a:close/>
              </a:path>
            </a:pathLst>
          </a:custGeom>
          <a:solidFill>
            <a:srgbClr val="A9A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84435" y="1905079"/>
            <a:ext cx="331123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0" dirty="0">
                <a:solidFill>
                  <a:srgbClr val="E6E6E6"/>
                </a:solidFill>
                <a:latin typeface="Arial"/>
                <a:cs typeface="Arial"/>
              </a:rPr>
              <a:t>shell: </a:t>
            </a:r>
            <a:r>
              <a:rPr sz="3200" spc="-40" dirty="0">
                <a:solidFill>
                  <a:srgbClr val="E6E6E6"/>
                </a:solidFill>
                <a:latin typeface="Arial"/>
                <a:cs typeface="Arial"/>
              </a:rPr>
              <a:t>bash,</a:t>
            </a:r>
            <a:r>
              <a:rPr sz="3200" spc="30" dirty="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E6E6E6"/>
                </a:solidFill>
                <a:latin typeface="Arial"/>
                <a:cs typeface="Arial"/>
              </a:rPr>
              <a:t>csh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60281" y="2543736"/>
            <a:ext cx="8112606" cy="2928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16728" y="2571750"/>
            <a:ext cx="8001000" cy="2849096"/>
          </a:xfrm>
          <a:custGeom>
            <a:avLst/>
            <a:gdLst/>
            <a:ahLst/>
            <a:cxnLst/>
            <a:rect l="l" t="t" r="r" b="b"/>
            <a:pathLst>
              <a:path w="6600825" h="3228975">
                <a:moveTo>
                  <a:pt x="6458074" y="0"/>
                </a:moveTo>
                <a:lnTo>
                  <a:pt x="142750" y="0"/>
                </a:lnTo>
                <a:lnTo>
                  <a:pt x="97630" y="7277"/>
                </a:lnTo>
                <a:lnTo>
                  <a:pt x="58443" y="27542"/>
                </a:lnTo>
                <a:lnTo>
                  <a:pt x="27542" y="58444"/>
                </a:lnTo>
                <a:lnTo>
                  <a:pt x="7277" y="97630"/>
                </a:lnTo>
                <a:lnTo>
                  <a:pt x="0" y="142751"/>
                </a:lnTo>
                <a:lnTo>
                  <a:pt x="0" y="3086224"/>
                </a:lnTo>
                <a:lnTo>
                  <a:pt x="7277" y="3131344"/>
                </a:lnTo>
                <a:lnTo>
                  <a:pt x="27542" y="3170531"/>
                </a:lnTo>
                <a:lnTo>
                  <a:pt x="58443" y="3201432"/>
                </a:lnTo>
                <a:lnTo>
                  <a:pt x="97630" y="3221697"/>
                </a:lnTo>
                <a:lnTo>
                  <a:pt x="142750" y="3228975"/>
                </a:lnTo>
                <a:lnTo>
                  <a:pt x="6458074" y="3228975"/>
                </a:lnTo>
                <a:lnTo>
                  <a:pt x="6503194" y="3221697"/>
                </a:lnTo>
                <a:lnTo>
                  <a:pt x="6542381" y="3201432"/>
                </a:lnTo>
                <a:lnTo>
                  <a:pt x="6573282" y="3170531"/>
                </a:lnTo>
                <a:lnTo>
                  <a:pt x="6593547" y="3131344"/>
                </a:lnTo>
                <a:lnTo>
                  <a:pt x="6600825" y="3086224"/>
                </a:lnTo>
                <a:lnTo>
                  <a:pt x="6600825" y="142751"/>
                </a:lnTo>
                <a:lnTo>
                  <a:pt x="6593547" y="97630"/>
                </a:lnTo>
                <a:lnTo>
                  <a:pt x="6573282" y="58444"/>
                </a:lnTo>
                <a:lnTo>
                  <a:pt x="6542381" y="27542"/>
                </a:lnTo>
                <a:lnTo>
                  <a:pt x="6503194" y="7277"/>
                </a:lnTo>
                <a:lnTo>
                  <a:pt x="6458074" y="0"/>
                </a:lnTo>
                <a:close/>
              </a:path>
            </a:pathLst>
          </a:custGeom>
          <a:solidFill>
            <a:srgbClr val="D9E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58867" y="2664679"/>
            <a:ext cx="206432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3200" spc="-6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4D4D4D"/>
                </a:solidFill>
                <a:latin typeface="Arial"/>
                <a:cs typeface="Arial"/>
              </a:rPr>
              <a:t>og</a:t>
            </a:r>
            <a:r>
              <a:rPr sz="3200" spc="-6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3200" spc="-12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3200" spc="-65" dirty="0">
                <a:solidFill>
                  <a:srgbClr val="4D4D4D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3429" y="2664879"/>
            <a:ext cx="241915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4D4D4D"/>
                </a:solidFill>
                <a:latin typeface="Arial"/>
                <a:cs typeface="Arial"/>
              </a:rPr>
              <a:t>c</a:t>
            </a:r>
            <a:r>
              <a:rPr sz="3200" spc="-15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4D4D4D"/>
                </a:solidFill>
                <a:latin typeface="Arial"/>
                <a:cs typeface="Arial"/>
              </a:rPr>
              <a:t>mm</a:t>
            </a:r>
            <a:r>
              <a:rPr sz="3200" spc="-12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3200" spc="-70" dirty="0">
                <a:solidFill>
                  <a:srgbClr val="4D4D4D"/>
                </a:solidFill>
                <a:latin typeface="Arial"/>
                <a:cs typeface="Arial"/>
              </a:rPr>
              <a:t>n</a:t>
            </a:r>
            <a:r>
              <a:rPr sz="3200" spc="-5" dirty="0">
                <a:solidFill>
                  <a:srgbClr val="4D4D4D"/>
                </a:solidFill>
                <a:latin typeface="Arial"/>
                <a:cs typeface="Arial"/>
              </a:rPr>
              <a:t>ds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4567" y="3204883"/>
            <a:ext cx="6552687" cy="2076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9727" y="3235699"/>
            <a:ext cx="6442364" cy="1991846"/>
          </a:xfrm>
          <a:custGeom>
            <a:avLst/>
            <a:gdLst/>
            <a:ahLst/>
            <a:cxnLst/>
            <a:rect l="l" t="t" r="r" b="b"/>
            <a:pathLst>
              <a:path w="5314950" h="2257425">
                <a:moveTo>
                  <a:pt x="5172078" y="0"/>
                </a:moveTo>
                <a:lnTo>
                  <a:pt x="142871" y="0"/>
                </a:lnTo>
                <a:lnTo>
                  <a:pt x="97713" y="7283"/>
                </a:lnTo>
                <a:lnTo>
                  <a:pt x="58493" y="27565"/>
                </a:lnTo>
                <a:lnTo>
                  <a:pt x="27565" y="58492"/>
                </a:lnTo>
                <a:lnTo>
                  <a:pt x="7283" y="97712"/>
                </a:lnTo>
                <a:lnTo>
                  <a:pt x="0" y="142871"/>
                </a:lnTo>
                <a:lnTo>
                  <a:pt x="0" y="2114553"/>
                </a:lnTo>
                <a:lnTo>
                  <a:pt x="7283" y="2159711"/>
                </a:lnTo>
                <a:lnTo>
                  <a:pt x="27565" y="2198931"/>
                </a:lnTo>
                <a:lnTo>
                  <a:pt x="58493" y="2229859"/>
                </a:lnTo>
                <a:lnTo>
                  <a:pt x="97713" y="2250141"/>
                </a:lnTo>
                <a:lnTo>
                  <a:pt x="142871" y="2257425"/>
                </a:lnTo>
                <a:lnTo>
                  <a:pt x="5172078" y="2257425"/>
                </a:lnTo>
                <a:lnTo>
                  <a:pt x="5217237" y="2250141"/>
                </a:lnTo>
                <a:lnTo>
                  <a:pt x="5256457" y="2229859"/>
                </a:lnTo>
                <a:lnTo>
                  <a:pt x="5287384" y="2198931"/>
                </a:lnTo>
                <a:lnTo>
                  <a:pt x="5307666" y="2159711"/>
                </a:lnTo>
                <a:lnTo>
                  <a:pt x="5314950" y="2114553"/>
                </a:lnTo>
                <a:lnTo>
                  <a:pt x="5314950" y="142871"/>
                </a:lnTo>
                <a:lnTo>
                  <a:pt x="5307666" y="97712"/>
                </a:lnTo>
                <a:lnTo>
                  <a:pt x="5287384" y="58492"/>
                </a:lnTo>
                <a:lnTo>
                  <a:pt x="5256457" y="27565"/>
                </a:lnTo>
                <a:lnTo>
                  <a:pt x="5217237" y="7283"/>
                </a:lnTo>
                <a:lnTo>
                  <a:pt x="5172078" y="0"/>
                </a:lnTo>
                <a:close/>
              </a:path>
            </a:pathLst>
          </a:custGeom>
          <a:solidFill>
            <a:srgbClr val="C0ED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5455" y="4037853"/>
            <a:ext cx="4731069" cy="922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83182" y="4067735"/>
            <a:ext cx="4618182" cy="840441"/>
          </a:xfrm>
          <a:custGeom>
            <a:avLst/>
            <a:gdLst/>
            <a:ahLst/>
            <a:cxnLst/>
            <a:rect l="l" t="t" r="r" b="b"/>
            <a:pathLst>
              <a:path w="3810000" h="952500">
                <a:moveTo>
                  <a:pt x="3667125" y="0"/>
                </a:moveTo>
                <a:lnTo>
                  <a:pt x="142875" y="0"/>
                </a:lnTo>
                <a:lnTo>
                  <a:pt x="97715" y="7283"/>
                </a:lnTo>
                <a:lnTo>
                  <a:pt x="58494" y="27566"/>
                </a:lnTo>
                <a:lnTo>
                  <a:pt x="27566" y="58494"/>
                </a:lnTo>
                <a:lnTo>
                  <a:pt x="7283" y="97715"/>
                </a:lnTo>
                <a:lnTo>
                  <a:pt x="0" y="142875"/>
                </a:lnTo>
                <a:lnTo>
                  <a:pt x="0" y="809625"/>
                </a:lnTo>
                <a:lnTo>
                  <a:pt x="7283" y="854784"/>
                </a:lnTo>
                <a:lnTo>
                  <a:pt x="27566" y="894005"/>
                </a:lnTo>
                <a:lnTo>
                  <a:pt x="58494" y="924933"/>
                </a:lnTo>
                <a:lnTo>
                  <a:pt x="97715" y="945216"/>
                </a:lnTo>
                <a:lnTo>
                  <a:pt x="142875" y="952500"/>
                </a:lnTo>
                <a:lnTo>
                  <a:pt x="3667125" y="952500"/>
                </a:lnTo>
                <a:lnTo>
                  <a:pt x="3712284" y="945216"/>
                </a:lnTo>
                <a:lnTo>
                  <a:pt x="3751505" y="924933"/>
                </a:lnTo>
                <a:lnTo>
                  <a:pt x="3782433" y="894005"/>
                </a:lnTo>
                <a:lnTo>
                  <a:pt x="3802716" y="854784"/>
                </a:lnTo>
                <a:lnTo>
                  <a:pt x="3810000" y="809625"/>
                </a:lnTo>
                <a:lnTo>
                  <a:pt x="3810000" y="142875"/>
                </a:lnTo>
                <a:lnTo>
                  <a:pt x="3802716" y="97715"/>
                </a:lnTo>
                <a:lnTo>
                  <a:pt x="3782433" y="58494"/>
                </a:lnTo>
                <a:lnTo>
                  <a:pt x="3751505" y="27566"/>
                </a:lnTo>
                <a:lnTo>
                  <a:pt x="3712284" y="7283"/>
                </a:lnTo>
                <a:lnTo>
                  <a:pt x="3667125" y="0"/>
                </a:lnTo>
                <a:close/>
              </a:path>
            </a:pathLst>
          </a:custGeom>
          <a:solidFill>
            <a:srgbClr val="C2E5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9424" y="3470302"/>
            <a:ext cx="4274897" cy="14337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3200" spc="-80" dirty="0">
                <a:solidFill>
                  <a:srgbClr val="4D4D4D"/>
                </a:solidFill>
                <a:latin typeface="Arial"/>
                <a:cs typeface="Arial"/>
              </a:rPr>
              <a:t>Linux</a:t>
            </a:r>
            <a:r>
              <a:rPr sz="3200" spc="-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3200" spc="-75" dirty="0">
                <a:solidFill>
                  <a:srgbClr val="4D4D4D"/>
                </a:solidFill>
                <a:latin typeface="Arial"/>
                <a:cs typeface="Arial"/>
              </a:rPr>
              <a:t>kernel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9"/>
              </a:spcBef>
            </a:pPr>
            <a:r>
              <a:rPr sz="3200" spc="-30" dirty="0">
                <a:solidFill>
                  <a:srgbClr val="4D4D4D"/>
                </a:solidFill>
                <a:latin typeface="Arial"/>
                <a:cs typeface="Arial"/>
              </a:rPr>
              <a:t>Computer</a:t>
            </a:r>
            <a:r>
              <a:rPr sz="3200" spc="-4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3200" spc="-70" dirty="0">
                <a:solidFill>
                  <a:srgbClr val="4D4D4D"/>
                </a:solidFill>
                <a:latin typeface="Arial"/>
                <a:cs typeface="Arial"/>
              </a:rPr>
              <a:t>hardware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84154" y="1130013"/>
            <a:ext cx="16624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solidFill>
                  <a:srgbClr val="4D4D4D"/>
                </a:solidFill>
              </a:rPr>
              <a:t>us</a:t>
            </a:r>
            <a:r>
              <a:rPr sz="3200" spc="-120" dirty="0">
                <a:solidFill>
                  <a:srgbClr val="4D4D4D"/>
                </a:solidFill>
              </a:rPr>
              <a:t>e</a:t>
            </a:r>
            <a:r>
              <a:rPr sz="3200" spc="-55" dirty="0">
                <a:solidFill>
                  <a:srgbClr val="4D4D4D"/>
                </a:solidFill>
              </a:rPr>
              <a:t>r</a:t>
            </a:r>
            <a:r>
              <a:rPr sz="3200" spc="-65" dirty="0">
                <a:solidFill>
                  <a:srgbClr val="4D4D4D"/>
                </a:solidFill>
              </a:rPr>
              <a:t>s</a:t>
            </a:r>
            <a:endParaRPr sz="320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5A4701A-1741-4D3C-BDE6-BF7670DFFDDD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xmlns="" id="{6A21031E-EC61-46C3-AEDF-FFCE13849DF0}"/>
              </a:ext>
            </a:extLst>
          </p:cNvPr>
          <p:cNvSpPr txBox="1">
            <a:spLocks/>
          </p:cNvSpPr>
          <p:nvPr/>
        </p:nvSpPr>
        <p:spPr>
          <a:xfrm>
            <a:off x="878686" y="371179"/>
            <a:ext cx="10388373" cy="786754"/>
          </a:xfrm>
          <a:prstGeom prst="rect">
            <a:avLst/>
          </a:prstGeom>
        </p:spPr>
        <p:txBody>
          <a:bodyPr vert="horz" wrap="square" lIns="0" tIns="116205" rIns="0" bIns="0" rtlCol="0" anchor="ctr">
            <a:sp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lang="en-US" sz="4350" spc="-114"/>
              <a:t>Shells</a:t>
            </a:r>
            <a:endParaRPr lang="en-US" sz="435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304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438881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Shell</a:t>
            </a:r>
            <a:r>
              <a:rPr spc="-300" dirty="0"/>
              <a:t> </a:t>
            </a:r>
            <a:r>
              <a:rPr spc="-105" dirty="0"/>
              <a:t>features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1" y="1732151"/>
            <a:ext cx="6283806" cy="33310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10" dirty="0">
                <a:solidFill>
                  <a:srgbClr val="2F2B20"/>
                </a:solidFill>
                <a:latin typeface="Arial"/>
                <a:cs typeface="Arial"/>
              </a:rPr>
              <a:t>Tab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completion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9A57C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55904" indent="-243204">
              <a:lnSpc>
                <a:spcPct val="100000"/>
              </a:lnSpc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History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command-line</a:t>
            </a:r>
            <a:r>
              <a:rPr sz="2550" spc="-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editing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9A57C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55904" indent="-243204">
              <a:lnSpc>
                <a:spcPct val="100000"/>
              </a:lnSpc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Scripting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-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programming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9A57C"/>
              </a:buClr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55904" indent="-243204">
              <a:lnSpc>
                <a:spcPct val="100000"/>
              </a:lnSpc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Built-in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utilities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2538448-D685-482F-8B47-241B564280AF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3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97389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Anatomy </a:t>
            </a:r>
            <a:r>
              <a:rPr spc="25" dirty="0"/>
              <a:t>of </a:t>
            </a:r>
            <a:r>
              <a:rPr spc="-95" dirty="0"/>
              <a:t>a </a:t>
            </a:r>
            <a:r>
              <a:rPr lang="en-US" spc="-70"/>
              <a:t>Linux </a:t>
            </a:r>
            <a:r>
              <a:rPr lang="en-US" spc="-15"/>
              <a:t>command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92158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89560" indent="-243204">
              <a:lnSpc>
                <a:spcPct val="100000"/>
              </a:lnSpc>
              <a:spcBef>
                <a:spcPts val="600"/>
              </a:spcBef>
              <a:buClr>
                <a:srgbClr val="A9A57C"/>
              </a:buClr>
              <a:buChar char="•"/>
              <a:tabLst>
                <a:tab pos="290830" algn="l"/>
              </a:tabLst>
            </a:pPr>
            <a:r>
              <a:rPr spc="35" dirty="0"/>
              <a:t>command </a:t>
            </a:r>
            <a:r>
              <a:rPr spc="-10" dirty="0"/>
              <a:t>[flags] </a:t>
            </a:r>
            <a:r>
              <a:rPr dirty="0"/>
              <a:t>[flag </a:t>
            </a:r>
            <a:r>
              <a:rPr spc="-5" dirty="0"/>
              <a:t>arguments]</a:t>
            </a:r>
            <a:r>
              <a:rPr spc="-60" dirty="0"/>
              <a:t> </a:t>
            </a:r>
            <a:r>
              <a:rPr spc="-40" dirty="0"/>
              <a:t>[target(s)]</a:t>
            </a:r>
          </a:p>
          <a:p>
            <a:pPr marL="289560" indent="-243204">
              <a:lnSpc>
                <a:spcPct val="100000"/>
              </a:lnSpc>
              <a:spcBef>
                <a:spcPts val="509"/>
              </a:spcBef>
              <a:buClr>
                <a:srgbClr val="A9A57C"/>
              </a:buClr>
              <a:buFont typeface="Arial"/>
              <a:buChar char="•"/>
              <a:tabLst>
                <a:tab pos="290830" algn="l"/>
              </a:tabLst>
            </a:pPr>
            <a:r>
              <a:rPr dirty="0">
                <a:latin typeface="Courier New"/>
                <a:cs typeface="Courier New"/>
              </a:rPr>
              <a:t>tar </a:t>
            </a:r>
            <a:r>
              <a:rPr spc="0" dirty="0">
                <a:latin typeface="Courier New"/>
                <a:cs typeface="Courier New"/>
              </a:rPr>
              <a:t>-c -f </a:t>
            </a:r>
            <a:r>
              <a:rPr dirty="0">
                <a:latin typeface="Courier New"/>
                <a:cs typeface="Courier New"/>
              </a:rPr>
              <a:t>archive.tar</a:t>
            </a:r>
            <a:r>
              <a:rPr spc="-7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mydir</a:t>
            </a:r>
          </a:p>
          <a:p>
            <a:pPr marL="289560" marR="598805" indent="-243204">
              <a:lnSpc>
                <a:spcPct val="100000"/>
              </a:lnSpc>
              <a:spcBef>
                <a:spcPts val="740"/>
              </a:spcBef>
              <a:buClr>
                <a:srgbClr val="A9A57C"/>
              </a:buClr>
              <a:buChar char="•"/>
              <a:tabLst>
                <a:tab pos="290830" algn="l"/>
              </a:tabLst>
            </a:pPr>
            <a:r>
              <a:rPr spc="-20" dirty="0"/>
              <a:t>Flags </a:t>
            </a:r>
            <a:r>
              <a:rPr dirty="0"/>
              <a:t>may </a:t>
            </a:r>
            <a:r>
              <a:rPr spc="40" dirty="0"/>
              <a:t>not </a:t>
            </a:r>
            <a:r>
              <a:rPr spc="-10" dirty="0"/>
              <a:t>mean </a:t>
            </a:r>
            <a:r>
              <a:rPr spc="10" dirty="0"/>
              <a:t>the </a:t>
            </a:r>
            <a:r>
              <a:rPr spc="-10" dirty="0"/>
              <a:t>same </a:t>
            </a:r>
            <a:r>
              <a:rPr spc="25" dirty="0"/>
              <a:t>thing </a:t>
            </a:r>
            <a:r>
              <a:rPr spc="10" dirty="0"/>
              <a:t>when </a:t>
            </a:r>
            <a:r>
              <a:rPr spc="5" dirty="0"/>
              <a:t>used</a:t>
            </a:r>
            <a:r>
              <a:rPr spc="-195" dirty="0"/>
              <a:t> </a:t>
            </a:r>
            <a:r>
              <a:rPr spc="40" dirty="0"/>
              <a:t>with  </a:t>
            </a:r>
            <a:r>
              <a:rPr spc="5" dirty="0"/>
              <a:t>different</a:t>
            </a:r>
            <a:r>
              <a:rPr spc="-20" dirty="0"/>
              <a:t> </a:t>
            </a:r>
            <a:r>
              <a:rPr spc="30" dirty="0"/>
              <a:t>commands</a:t>
            </a:r>
          </a:p>
          <a:p>
            <a:pPr marL="289560" marR="5080" indent="-243204">
              <a:lnSpc>
                <a:spcPct val="100000"/>
              </a:lnSpc>
              <a:spcBef>
                <a:spcPts val="610"/>
              </a:spcBef>
              <a:buClr>
                <a:srgbClr val="A9A57C"/>
              </a:buClr>
              <a:buChar char="•"/>
              <a:tabLst>
                <a:tab pos="290830" algn="l"/>
              </a:tabLst>
            </a:pPr>
            <a:r>
              <a:rPr spc="-45" dirty="0"/>
              <a:t>The </a:t>
            </a:r>
            <a:r>
              <a:rPr spc="-10" dirty="0"/>
              <a:t>same </a:t>
            </a:r>
            <a:r>
              <a:rPr spc="35" dirty="0"/>
              <a:t>command </a:t>
            </a:r>
            <a:r>
              <a:rPr dirty="0"/>
              <a:t>may </a:t>
            </a:r>
            <a:r>
              <a:rPr spc="-25" dirty="0"/>
              <a:t>have </a:t>
            </a:r>
            <a:r>
              <a:rPr spc="5" dirty="0"/>
              <a:t>different flags </a:t>
            </a:r>
            <a:r>
              <a:rPr spc="0" dirty="0"/>
              <a:t>in </a:t>
            </a:r>
            <a:r>
              <a:rPr spc="5" dirty="0"/>
              <a:t>different  </a:t>
            </a:r>
            <a:r>
              <a:rPr spc="25" dirty="0"/>
              <a:t>kinds </a:t>
            </a:r>
            <a:r>
              <a:rPr spc="40" dirty="0"/>
              <a:t>of </a:t>
            </a:r>
            <a:r>
              <a:rPr spc="10" dirty="0"/>
              <a:t>Unix </a:t>
            </a:r>
            <a:r>
              <a:rPr spc="-30" dirty="0"/>
              <a:t>(esp. </a:t>
            </a:r>
            <a:r>
              <a:rPr spc="5" dirty="0"/>
              <a:t>Linux </a:t>
            </a:r>
            <a:r>
              <a:rPr dirty="0"/>
              <a:t>vs</a:t>
            </a:r>
            <a:r>
              <a:rPr spc="-140" dirty="0"/>
              <a:t> </a:t>
            </a:r>
            <a:r>
              <a:rPr spc="-60" dirty="0"/>
              <a:t>BSD)</a:t>
            </a:r>
          </a:p>
          <a:p>
            <a:pPr marL="289560" indent="-243204">
              <a:lnSpc>
                <a:spcPct val="100000"/>
              </a:lnSpc>
              <a:spcBef>
                <a:spcPts val="650"/>
              </a:spcBef>
              <a:buClr>
                <a:srgbClr val="A9A57C"/>
              </a:buClr>
              <a:buChar char="•"/>
              <a:tabLst>
                <a:tab pos="290830" algn="l"/>
              </a:tabLst>
            </a:pPr>
            <a:r>
              <a:rPr spc="-25" dirty="0"/>
              <a:t>Case </a:t>
            </a:r>
            <a:r>
              <a:rPr spc="0" dirty="0"/>
              <a:t>is</a:t>
            </a:r>
            <a:r>
              <a:rPr spc="-5" dirty="0"/>
              <a:t> </a:t>
            </a:r>
            <a:r>
              <a:rPr spc="25" dirty="0"/>
              <a:t>important!</a:t>
            </a:r>
          </a:p>
          <a:p>
            <a:pPr marL="289560" indent="-243204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290830" algn="l"/>
              </a:tabLst>
            </a:pPr>
            <a:r>
              <a:rPr spc="-10" dirty="0"/>
              <a:t>Order </a:t>
            </a:r>
            <a:r>
              <a:rPr spc="40" dirty="0"/>
              <a:t>of </a:t>
            </a:r>
            <a:r>
              <a:rPr spc="5" dirty="0"/>
              <a:t>flags </a:t>
            </a:r>
            <a:r>
              <a:rPr dirty="0"/>
              <a:t>may </a:t>
            </a:r>
            <a:r>
              <a:rPr spc="25" dirty="0"/>
              <a:t>be</a:t>
            </a:r>
            <a:r>
              <a:rPr spc="-90" dirty="0"/>
              <a:t> </a:t>
            </a:r>
            <a:r>
              <a:rPr spc="30" dirty="0"/>
              <a:t>important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150ED6-175B-404C-A179-AAD702BFBDC4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78686" y="2084281"/>
            <a:ext cx="3091873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00" spc="215" dirty="0">
                <a:solidFill>
                  <a:srgbClr val="2F2B20"/>
                </a:solidFill>
                <a:latin typeface="Arial"/>
                <a:cs typeface="Arial"/>
              </a:rPr>
              <a:t>m</a:t>
            </a:r>
            <a:r>
              <a:rPr sz="7200" spc="-100" dirty="0">
                <a:solidFill>
                  <a:srgbClr val="2F2B20"/>
                </a:solidFill>
                <a:latin typeface="Arial"/>
                <a:cs typeface="Arial"/>
              </a:rPr>
              <a:t>an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1818" y="4644525"/>
            <a:ext cx="10131733" cy="483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lang="en-US" sz="2550" dirty="0" smtClean="0">
                <a:solidFill>
                  <a:srgbClr val="2F2B20"/>
                </a:solidFill>
                <a:latin typeface="Arial"/>
                <a:cs typeface="Arial"/>
              </a:rPr>
              <a:t>(or you can google the command on a site you like.)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CA0A198-C9B8-4E6D-8A71-D7DC205BF532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xmlns="" id="{51A6CC35-734B-4EFE-939C-DFCA9A698620}"/>
              </a:ext>
            </a:extLst>
          </p:cNvPr>
          <p:cNvSpPr txBox="1">
            <a:spLocks/>
          </p:cNvSpPr>
          <p:nvPr/>
        </p:nvSpPr>
        <p:spPr>
          <a:xfrm>
            <a:off x="878687" y="402509"/>
            <a:ext cx="9738976" cy="149015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cs typeface="Calibri Light"/>
              </a:rPr>
              <a:t>The most important Linux </a:t>
            </a:r>
            <a:r>
              <a:rPr lang="en-US" spc="-15">
                <a:cs typeface="Calibri Light"/>
              </a:rPr>
              <a:t>command:</a:t>
            </a:r>
            <a:endParaRPr lang="en-US" spc="-15" dirty="0"/>
          </a:p>
        </p:txBody>
      </p:sp>
      <p:sp>
        <p:nvSpPr>
          <p:cNvPr id="14" name="object 9"/>
          <p:cNvSpPr txBox="1"/>
          <p:nvPr/>
        </p:nvSpPr>
        <p:spPr>
          <a:xfrm>
            <a:off x="1018083" y="3539624"/>
            <a:ext cx="3340485" cy="953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man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&lt;command&gt; 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man </a:t>
            </a:r>
            <a:r>
              <a:rPr sz="2550" spc="100" dirty="0">
                <a:solidFill>
                  <a:srgbClr val="2F2B20"/>
                </a:solidFill>
                <a:latin typeface="Arial"/>
                <a:cs typeface="Arial"/>
              </a:rPr>
              <a:t>-k</a:t>
            </a:r>
            <a:r>
              <a:rPr sz="2550" spc="-8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&lt;keyword&gt;</a:t>
            </a:r>
            <a:endParaRPr sz="25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0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945" y="644341"/>
            <a:ext cx="11206788" cy="68416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282700" algn="l"/>
                <a:tab pos="2436495" algn="l"/>
                <a:tab pos="6552565" algn="l"/>
              </a:tabLst>
            </a:pPr>
            <a:r>
              <a:rPr lang="en-US" sz="4350" spc="-225"/>
              <a:t>F</a:t>
            </a:r>
            <a:r>
              <a:rPr lang="en-US" sz="4350" spc="-150"/>
              <a:t>i</a:t>
            </a:r>
            <a:r>
              <a:rPr lang="en-US" sz="4350" spc="-110"/>
              <a:t>l</a:t>
            </a:r>
            <a:r>
              <a:rPr lang="en-US" sz="4350" spc="-185"/>
              <a:t>e </a:t>
            </a:r>
            <a:r>
              <a:rPr lang="en-US" sz="4350" spc="-145"/>
              <a:t>a</a:t>
            </a:r>
            <a:r>
              <a:rPr lang="en-US" sz="4350" spc="-150"/>
              <a:t>nd </a:t>
            </a:r>
            <a:r>
              <a:rPr lang="en-US" sz="4350" spc="-20"/>
              <a:t>di</a:t>
            </a:r>
            <a:r>
              <a:rPr lang="en-US" sz="4350" spc="-185"/>
              <a:t>re</a:t>
            </a:r>
            <a:r>
              <a:rPr lang="en-US" sz="4350" spc="50"/>
              <a:t>ct</a:t>
            </a:r>
            <a:r>
              <a:rPr lang="en-US" sz="4350" spc="-25"/>
              <a:t>o</a:t>
            </a:r>
            <a:r>
              <a:rPr lang="en-US" sz="4350" spc="-105"/>
              <a:t>r</a:t>
            </a:r>
            <a:r>
              <a:rPr lang="en-US" sz="4350" spc="-110"/>
              <a:t>y </a:t>
            </a:r>
            <a:r>
              <a:rPr lang="en-US" sz="4350" spc="-220"/>
              <a:t>r</a:t>
            </a:r>
            <a:r>
              <a:rPr lang="en-US" sz="4350" spc="-160"/>
              <a:t>e</a:t>
            </a:r>
            <a:r>
              <a:rPr lang="en-US" sz="4350" spc="-110"/>
              <a:t>l</a:t>
            </a:r>
            <a:r>
              <a:rPr lang="en-US" sz="4350" spc="-190"/>
              <a:t>a</a:t>
            </a:r>
            <a:r>
              <a:rPr lang="en-US" sz="4350" spc="50"/>
              <a:t>t</a:t>
            </a:r>
            <a:r>
              <a:rPr lang="en-US" sz="4350" spc="-190"/>
              <a:t>ed </a:t>
            </a:r>
            <a:r>
              <a:rPr sz="4350" spc="-10"/>
              <a:t>co</a:t>
            </a:r>
            <a:r>
              <a:rPr sz="4350" spc="50"/>
              <a:t>m</a:t>
            </a:r>
            <a:r>
              <a:rPr sz="4350" spc="-5"/>
              <a:t>m</a:t>
            </a:r>
            <a:r>
              <a:rPr sz="4350" spc="-145"/>
              <a:t>a</a:t>
            </a:r>
            <a:r>
              <a:rPr sz="4350" spc="-150"/>
              <a:t>n</a:t>
            </a:r>
            <a:r>
              <a:rPr sz="4350" spc="65" dirty="0"/>
              <a:t>d</a:t>
            </a:r>
            <a:r>
              <a:rPr sz="4350" spc="0" dirty="0"/>
              <a:t>s</a:t>
            </a:r>
            <a:endParaRPr sz="43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686" y="1672386"/>
            <a:ext cx="10143067" cy="434452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50" dirty="0">
                <a:solidFill>
                  <a:srgbClr val="2F2B20"/>
                </a:solidFill>
                <a:latin typeface="Arial"/>
                <a:cs typeface="Arial"/>
              </a:rPr>
              <a:t>pwd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full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path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current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300" b="1" spc="35" dirty="0">
                <a:solidFill>
                  <a:srgbClr val="2F2B20"/>
                </a:solidFill>
                <a:latin typeface="Arial"/>
                <a:cs typeface="Arial"/>
              </a:rPr>
              <a:t>cd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changes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directory; can </a:t>
            </a: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use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full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 </a:t>
            </a: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relative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path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as</a:t>
            </a:r>
            <a:r>
              <a:rPr sz="2300" spc="1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target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300" b="1" spc="25" dirty="0">
                <a:solidFill>
                  <a:srgbClr val="2F2B20"/>
                </a:solidFill>
                <a:latin typeface="Arial"/>
                <a:cs typeface="Arial"/>
              </a:rPr>
              <a:t>mkdir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creates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subdirectory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current</a:t>
            </a:r>
            <a:r>
              <a:rPr sz="2300" spc="18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2F2B20"/>
                </a:solidFill>
                <a:latin typeface="Arial"/>
                <a:cs typeface="Arial"/>
              </a:rPr>
              <a:t>rmdir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removes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an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empty</a:t>
            </a:r>
            <a:r>
              <a:rPr sz="2300" spc="1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 dirty="0">
              <a:latin typeface="Arial"/>
              <a:cs typeface="Arial"/>
            </a:endParaRPr>
          </a:p>
          <a:p>
            <a:pPr marL="12700" marR="245110">
              <a:lnSpc>
                <a:spcPts val="2300"/>
              </a:lnSpc>
              <a:spcBef>
                <a:spcPts val="465"/>
              </a:spcBef>
            </a:pPr>
            <a:r>
              <a:rPr sz="2300" b="1" spc="30" dirty="0">
                <a:solidFill>
                  <a:srgbClr val="2F2B20"/>
                </a:solidFill>
                <a:latin typeface="Arial"/>
                <a:cs typeface="Arial"/>
              </a:rPr>
              <a:t>rm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removes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-40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sz="2300" spc="-40" dirty="0">
                <a:solidFill>
                  <a:srgbClr val="2F2B20"/>
                </a:solidFill>
                <a:latin typeface="Courier New"/>
                <a:cs typeface="Courier New"/>
              </a:rPr>
              <a:t>rm </a:t>
            </a:r>
            <a:r>
              <a:rPr sz="2300" spc="15" dirty="0">
                <a:solidFill>
                  <a:srgbClr val="2F2B20"/>
                </a:solidFill>
                <a:latin typeface="Courier New"/>
                <a:cs typeface="Courier New"/>
              </a:rPr>
              <a:t>-r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removes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all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its 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contents)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300" b="1" spc="35" dirty="0">
                <a:solidFill>
                  <a:srgbClr val="2F2B20"/>
                </a:solidFill>
                <a:latin typeface="Arial"/>
                <a:cs typeface="Arial"/>
              </a:rPr>
              <a:t>cp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copies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10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300" b="1" dirty="0">
                <a:solidFill>
                  <a:srgbClr val="2F2B20"/>
                </a:solidFill>
                <a:latin typeface="Arial"/>
                <a:cs typeface="Arial"/>
              </a:rPr>
              <a:t>mv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moves </a:t>
            </a:r>
            <a:r>
              <a:rPr sz="2300" spc="-35" dirty="0">
                <a:solidFill>
                  <a:srgbClr val="2F2B20"/>
                </a:solidFill>
                <a:latin typeface="Arial"/>
                <a:cs typeface="Arial"/>
              </a:rPr>
              <a:t>(or </a:t>
            </a:r>
            <a:r>
              <a:rPr sz="2300" spc="-20" dirty="0">
                <a:solidFill>
                  <a:srgbClr val="2F2B20"/>
                </a:solidFill>
                <a:latin typeface="Arial"/>
                <a:cs typeface="Arial"/>
              </a:rPr>
              <a:t>renames)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</a:t>
            </a:r>
            <a:r>
              <a:rPr sz="2300" spc="33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 dirty="0">
              <a:latin typeface="Arial"/>
              <a:cs typeface="Arial"/>
            </a:endParaRPr>
          </a:p>
          <a:p>
            <a:pPr marL="12700" marR="651510">
              <a:lnSpc>
                <a:spcPts val="2470"/>
              </a:lnSpc>
              <a:spcBef>
                <a:spcPts val="1030"/>
              </a:spcBef>
            </a:pPr>
            <a:r>
              <a:rPr sz="2300" b="1" spc="-35" dirty="0">
                <a:solidFill>
                  <a:srgbClr val="2F2B20"/>
                </a:solidFill>
                <a:latin typeface="Arial"/>
                <a:cs typeface="Arial"/>
              </a:rPr>
              <a:t>ls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lists the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contents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300" spc="-45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sz="2100" spc="-45" dirty="0">
                <a:solidFill>
                  <a:srgbClr val="2F2B20"/>
                </a:solidFill>
                <a:latin typeface="Courier New"/>
                <a:cs typeface="Courier New"/>
              </a:rPr>
              <a:t>ls </a:t>
            </a:r>
            <a:r>
              <a:rPr sz="2100" spc="10" dirty="0">
                <a:solidFill>
                  <a:srgbClr val="2F2B20"/>
                </a:solidFill>
                <a:latin typeface="Courier New"/>
                <a:cs typeface="Courier New"/>
              </a:rPr>
              <a:t>-l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gives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detailed 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listing)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300" b="1" spc="40" dirty="0">
                <a:solidFill>
                  <a:srgbClr val="2F2B20"/>
                </a:solidFill>
                <a:latin typeface="Arial"/>
                <a:cs typeface="Arial"/>
              </a:rPr>
              <a:t>chmod/chown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change permissions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</a:t>
            </a:r>
            <a:r>
              <a:rPr sz="2300" spc="1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ownership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300" b="1" spc="10" dirty="0">
                <a:solidFill>
                  <a:srgbClr val="2F2B20"/>
                </a:solidFill>
                <a:latin typeface="Arial"/>
                <a:cs typeface="Arial"/>
              </a:rPr>
              <a:t>df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displays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filesystems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their</a:t>
            </a:r>
            <a:r>
              <a:rPr sz="2300" spc="1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sizes</a:t>
            </a:r>
            <a:endParaRPr sz="2300" dirty="0">
              <a:latin typeface="Arial"/>
              <a:cs typeface="Arial"/>
            </a:endParaRPr>
          </a:p>
          <a:p>
            <a:pPr marL="12700" marR="5080">
              <a:lnSpc>
                <a:spcPts val="2300"/>
              </a:lnSpc>
              <a:spcBef>
                <a:spcPts val="470"/>
              </a:spcBef>
            </a:pPr>
            <a:r>
              <a:rPr sz="2300" b="1" dirty="0">
                <a:solidFill>
                  <a:srgbClr val="2F2B20"/>
                </a:solidFill>
                <a:latin typeface="Arial"/>
                <a:cs typeface="Arial"/>
              </a:rPr>
              <a:t>du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disk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usage </a:t>
            </a:r>
            <a:r>
              <a:rPr sz="2300" spc="-40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sz="2300" spc="-40" dirty="0">
                <a:solidFill>
                  <a:srgbClr val="2F2B20"/>
                </a:solidFill>
                <a:latin typeface="Courier New"/>
                <a:cs typeface="Courier New"/>
              </a:rPr>
              <a:t>du </a:t>
            </a:r>
            <a:r>
              <a:rPr sz="2300" spc="15" dirty="0">
                <a:solidFill>
                  <a:srgbClr val="2F2B20"/>
                </a:solidFill>
                <a:latin typeface="Courier New"/>
                <a:cs typeface="Courier New"/>
              </a:rPr>
              <a:t>-sk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300" spc="-10" dirty="0">
                <a:solidFill>
                  <a:srgbClr val="2F2B20"/>
                </a:solidFill>
                <a:latin typeface="Arial"/>
                <a:cs typeface="Arial"/>
              </a:rPr>
              <a:t>size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and 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all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its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contents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</a:t>
            </a:r>
            <a:r>
              <a:rPr sz="2300" spc="-5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2F2B20"/>
                </a:solidFill>
                <a:latin typeface="Arial"/>
                <a:cs typeface="Arial"/>
              </a:rPr>
              <a:t>KB)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23C9751-E217-44E5-B711-B65ECF05638E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1910" cy="136114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70"/>
              </a:spcBef>
            </a:pPr>
            <a:r>
              <a:rPr lang="en-US" sz="4350" spc="-60" dirty="0"/>
              <a:t>Process </a:t>
            </a:r>
            <a:r>
              <a:rPr lang="en-US" sz="4350" spc="-45" dirty="0"/>
              <a:t>and </a:t>
            </a:r>
            <a:r>
              <a:rPr lang="en-US" sz="4350" spc="-400" dirty="0"/>
              <a:t>P</a:t>
            </a:r>
            <a:r>
              <a:rPr lang="en-US" sz="4350" spc="-65" dirty="0"/>
              <a:t>rogram </a:t>
            </a:r>
            <a:r>
              <a:rPr lang="en-US" sz="4350" spc="-65" dirty="0" smtClean="0"/>
              <a:t/>
            </a:r>
            <a:br>
              <a:rPr lang="en-US" sz="4350" spc="-65" dirty="0" smtClean="0"/>
            </a:br>
            <a:r>
              <a:rPr lang="en-US" sz="4350" spc="-65" dirty="0" smtClean="0"/>
              <a:t>related</a:t>
            </a:r>
            <a:r>
              <a:rPr lang="en-US" sz="4350" spc="-65" dirty="0"/>
              <a:t> </a:t>
            </a:r>
            <a:r>
              <a:rPr sz="4350" spc="-25" dirty="0"/>
              <a:t>commands</a:t>
            </a:r>
            <a:endParaRPr sz="4350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10913551" y="6347001"/>
            <a:ext cx="705041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35" dirty="0"/>
              <a:t>6/</a:t>
            </a:r>
            <a:r>
              <a:rPr lang="en-US" spc="25" dirty="0"/>
              <a:t>25/</a:t>
            </a:r>
            <a:r>
              <a:rPr lang="en-US" dirty="0"/>
              <a:t>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686" y="1640275"/>
            <a:ext cx="10220036" cy="3643946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550" b="1" spc="-25" dirty="0">
                <a:solidFill>
                  <a:srgbClr val="2F2B20"/>
                </a:solidFill>
                <a:latin typeface="Arial"/>
                <a:cs typeface="Arial"/>
              </a:rPr>
              <a:t>ps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lists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processes 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sz="2550" spc="-60" dirty="0">
                <a:solidFill>
                  <a:srgbClr val="2F2B20"/>
                </a:solidFill>
                <a:latin typeface="Courier New"/>
                <a:cs typeface="Courier New"/>
              </a:rPr>
              <a:t>ps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-ef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lists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all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running</a:t>
            </a:r>
            <a:r>
              <a:rPr sz="2550" spc="1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processes)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550" b="1" spc="15" dirty="0">
                <a:solidFill>
                  <a:srgbClr val="2F2B20"/>
                </a:solidFill>
                <a:latin typeface="Arial"/>
                <a:cs typeface="Arial"/>
              </a:rPr>
              <a:t>top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processes currently using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CPU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00200"/>
              </a:lnSpc>
              <a:spcBef>
                <a:spcPts val="600"/>
              </a:spcBef>
            </a:pPr>
            <a:r>
              <a:rPr sz="2550" b="1" spc="-25" dirty="0">
                <a:solidFill>
                  <a:srgbClr val="2F2B20"/>
                </a:solidFill>
                <a:latin typeface="Arial"/>
                <a:cs typeface="Arial"/>
              </a:rPr>
              <a:t>kill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sends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signal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process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(kills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process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by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default).  </a:t>
            </a:r>
            <a:r>
              <a:rPr sz="2550" spc="-70" dirty="0">
                <a:solidFill>
                  <a:srgbClr val="2F2B20"/>
                </a:solidFill>
                <a:latin typeface="Arial"/>
                <a:cs typeface="Arial"/>
              </a:rPr>
              <a:t>Target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Process-ID;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found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2</a:t>
            </a:r>
            <a:r>
              <a:rPr sz="2550" spc="22" baseline="24509" dirty="0">
                <a:solidFill>
                  <a:srgbClr val="2F2B20"/>
                </a:solidFill>
                <a:latin typeface="Arial"/>
                <a:cs typeface="Arial"/>
              </a:rPr>
              <a:t>nd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column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0" dirty="0">
                <a:solidFill>
                  <a:srgbClr val="2F2B20"/>
                </a:solidFill>
                <a:latin typeface="Courier New"/>
                <a:cs typeface="Courier New"/>
              </a:rPr>
              <a:t>ps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-ef 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output.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550" b="1" spc="-15" dirty="0">
                <a:solidFill>
                  <a:srgbClr val="2F2B20"/>
                </a:solidFill>
                <a:latin typeface="Arial"/>
                <a:cs typeface="Arial"/>
              </a:rPr>
              <a:t>jobs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jobs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currently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background</a:t>
            </a:r>
            <a:endParaRPr sz="2550">
              <a:latin typeface="Arial"/>
              <a:cs typeface="Arial"/>
            </a:endParaRPr>
          </a:p>
          <a:p>
            <a:pPr marL="12700" marR="1000125">
              <a:lnSpc>
                <a:spcPct val="100000"/>
              </a:lnSpc>
              <a:spcBef>
                <a:spcPts val="645"/>
              </a:spcBef>
              <a:tabLst>
                <a:tab pos="871219" algn="l"/>
              </a:tabLst>
            </a:pPr>
            <a:r>
              <a:rPr sz="2550" b="1" spc="25" dirty="0">
                <a:solidFill>
                  <a:srgbClr val="2F2B20"/>
                </a:solidFill>
                <a:latin typeface="Arial"/>
                <a:cs typeface="Arial"/>
              </a:rPr>
              <a:t>time	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how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much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wall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time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CPU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time</a:t>
            </a:r>
            <a:r>
              <a:rPr sz="2550" spc="-16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process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has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used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550" b="1" dirty="0">
                <a:solidFill>
                  <a:srgbClr val="2F2B20"/>
                </a:solidFill>
                <a:latin typeface="Arial"/>
                <a:cs typeface="Arial"/>
              </a:rPr>
              <a:t>nice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changes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priority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process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get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CPU</a:t>
            </a:r>
            <a:r>
              <a:rPr sz="2550" spc="-1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time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127E90F-E68D-4F5F-9DFC-F053B6B692B8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4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File-viewing</a:t>
            </a:r>
            <a:r>
              <a:rPr spc="-295" dirty="0"/>
              <a:t> </a:t>
            </a:r>
            <a:r>
              <a:rPr spc="-30" dirty="0"/>
              <a:t>commands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650" y="1352969"/>
            <a:ext cx="10149839" cy="42729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b="1" spc="-10" dirty="0">
                <a:solidFill>
                  <a:srgbClr val="2F2B20"/>
                </a:solidFill>
                <a:latin typeface="Arial"/>
                <a:cs typeface="Arial"/>
              </a:rPr>
              <a:t>less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displays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one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screen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at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2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time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300" b="1" spc="50" dirty="0">
                <a:solidFill>
                  <a:srgbClr val="2F2B20"/>
                </a:solidFill>
                <a:latin typeface="Arial"/>
                <a:cs typeface="Arial"/>
              </a:rPr>
              <a:t>cat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entire file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</a:t>
            </a:r>
            <a:r>
              <a:rPr sz="2300" spc="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screen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300" b="1" spc="25" dirty="0">
                <a:solidFill>
                  <a:srgbClr val="2F2B20"/>
                </a:solidFill>
                <a:latin typeface="Arial"/>
                <a:cs typeface="Arial"/>
              </a:rPr>
              <a:t>head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first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few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lines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endParaRPr sz="2300" dirty="0">
              <a:latin typeface="Arial"/>
              <a:cs typeface="Arial"/>
            </a:endParaRPr>
          </a:p>
          <a:p>
            <a:pPr marL="12700" marR="5080">
              <a:lnSpc>
                <a:spcPts val="2530"/>
              </a:lnSpc>
              <a:spcBef>
                <a:spcPts val="615"/>
              </a:spcBef>
            </a:pPr>
            <a:r>
              <a:rPr sz="2300" b="1" spc="0" dirty="0">
                <a:solidFill>
                  <a:srgbClr val="2F2B20"/>
                </a:solidFill>
                <a:latin typeface="Arial"/>
                <a:cs typeface="Arial"/>
              </a:rPr>
              <a:t>tail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last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few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lines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(with </a:t>
            </a:r>
            <a:r>
              <a:rPr sz="2300" spc="85" dirty="0">
                <a:solidFill>
                  <a:srgbClr val="2F2B20"/>
                </a:solidFill>
                <a:latin typeface="Arial"/>
                <a:cs typeface="Arial"/>
              </a:rPr>
              <a:t>-f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 realtime 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end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that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may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be</a:t>
            </a:r>
            <a:r>
              <a:rPr sz="2300" spc="-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changing)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630555" algn="l"/>
              </a:tabLst>
            </a:pPr>
            <a:r>
              <a:rPr sz="2300" b="1" spc="-10" dirty="0">
                <a:solidFill>
                  <a:srgbClr val="2F2B20"/>
                </a:solidFill>
                <a:latin typeface="Arial"/>
                <a:cs typeface="Arial"/>
              </a:rPr>
              <a:t>diff	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shows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differences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between </a:t>
            </a:r>
            <a:r>
              <a:rPr sz="2300" spc="80" dirty="0">
                <a:solidFill>
                  <a:srgbClr val="2F2B20"/>
                </a:solidFill>
                <a:latin typeface="Arial"/>
                <a:cs typeface="Arial"/>
              </a:rPr>
              <a:t>two</a:t>
            </a:r>
            <a:r>
              <a:rPr sz="2300" spc="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files</a:t>
            </a:r>
            <a:endParaRPr sz="2300" dirty="0">
              <a:latin typeface="Arial"/>
              <a:cs typeface="Arial"/>
            </a:endParaRPr>
          </a:p>
          <a:p>
            <a:pPr marL="12700" marR="1168400">
              <a:lnSpc>
                <a:spcPts val="2530"/>
              </a:lnSpc>
              <a:spcBef>
                <a:spcPts val="615"/>
              </a:spcBef>
            </a:pPr>
            <a:r>
              <a:rPr sz="2300" b="1" spc="10" dirty="0">
                <a:solidFill>
                  <a:srgbClr val="2F2B20"/>
                </a:solidFill>
                <a:latin typeface="Arial"/>
                <a:cs typeface="Arial"/>
              </a:rPr>
              <a:t>grep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lines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containing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string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other </a:t>
            </a: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regular 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expression</a:t>
            </a:r>
            <a:endParaRPr sz="2300" dirty="0">
              <a:latin typeface="Arial"/>
              <a:cs typeface="Arial"/>
            </a:endParaRPr>
          </a:p>
          <a:p>
            <a:pPr marL="12700" marR="583565">
              <a:lnSpc>
                <a:spcPts val="2530"/>
              </a:lnSpc>
              <a:spcBef>
                <a:spcPts val="575"/>
              </a:spcBef>
            </a:pPr>
            <a:r>
              <a:rPr sz="2300" b="1" spc="50" dirty="0">
                <a:solidFill>
                  <a:srgbClr val="2F2B20"/>
                </a:solidFill>
                <a:latin typeface="Arial"/>
                <a:cs typeface="Arial"/>
              </a:rPr>
              <a:t>tee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prints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also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copies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55" dirty="0" smtClean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-9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300" b="1" spc="10" dirty="0">
                <a:solidFill>
                  <a:srgbClr val="2F2B20"/>
                </a:solidFill>
                <a:latin typeface="Arial"/>
                <a:cs typeface="Arial"/>
              </a:rPr>
              <a:t>sort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sorts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lines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13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300" b="1" spc="-10" dirty="0">
                <a:solidFill>
                  <a:srgbClr val="2F2B20"/>
                </a:solidFill>
                <a:latin typeface="Arial"/>
                <a:cs typeface="Arial"/>
              </a:rPr>
              <a:t>find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searches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files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that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meet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specified</a:t>
            </a:r>
            <a:r>
              <a:rPr sz="2300" spc="1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criteria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300" b="1" spc="80" dirty="0">
                <a:solidFill>
                  <a:srgbClr val="2F2B20"/>
                </a:solidFill>
                <a:latin typeface="Arial"/>
                <a:cs typeface="Arial"/>
              </a:rPr>
              <a:t>wc </a:t>
            </a:r>
            <a:r>
              <a:rPr sz="2300" spc="-114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count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words,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lines,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characters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 file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36B9F4B-68AB-41F1-B0A2-91ED8B4707B5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Environment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1" y="1390661"/>
            <a:ext cx="10703971" cy="267211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6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Set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up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using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shell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environment</a:t>
            </a:r>
            <a:r>
              <a:rPr sz="2550" spc="-1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variables</a:t>
            </a:r>
            <a:endParaRPr sz="255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2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shell: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only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effective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current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shell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itself</a:t>
            </a:r>
            <a:endParaRPr sz="2300" dirty="0">
              <a:latin typeface="Arial"/>
              <a:cs typeface="Arial"/>
            </a:endParaRPr>
          </a:p>
          <a:p>
            <a:pPr marL="572135" marR="358775" lvl="1" indent="-243204">
              <a:lnSpc>
                <a:spcPct val="101400"/>
              </a:lnSpc>
              <a:spcBef>
                <a:spcPts val="56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environment: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carry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forward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subsequent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commands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or 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shells</a:t>
            </a:r>
            <a:endParaRPr sz="23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56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Set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default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values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at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login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time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using</a:t>
            </a:r>
            <a:r>
              <a:rPr sz="2550" spc="-2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750" spc="5" dirty="0">
                <a:solidFill>
                  <a:srgbClr val="2F2B20"/>
                </a:solidFill>
                <a:latin typeface="Courier New"/>
                <a:cs typeface="Courier New"/>
              </a:rPr>
              <a:t>.bash_profile</a:t>
            </a:r>
            <a:endParaRPr sz="2750" dirty="0">
              <a:latin typeface="Courier New"/>
              <a:cs typeface="Courier New"/>
            </a:endParaRPr>
          </a:p>
          <a:p>
            <a:pPr marL="255904">
              <a:lnSpc>
                <a:spcPct val="100000"/>
              </a:lnSpc>
              <a:spcBef>
                <a:spcPts val="30"/>
              </a:spcBef>
              <a:tabLst>
                <a:tab pos="2767330" algn="l"/>
              </a:tabLst>
            </a:pP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(or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750" spc="-10" dirty="0">
                <a:solidFill>
                  <a:srgbClr val="2F2B20"/>
                </a:solidFill>
                <a:latin typeface="Courier New"/>
                <a:cs typeface="Courier New"/>
              </a:rPr>
              <a:t>.profile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).	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Non-login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interactive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shells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will</a:t>
            </a:r>
            <a:r>
              <a:rPr sz="2550" spc="-7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read</a:t>
            </a:r>
            <a:endParaRPr sz="2550" dirty="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35"/>
              </a:spcBef>
            </a:pP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.bashrc</a:t>
            </a:r>
            <a:r>
              <a:rPr sz="2550" spc="-1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instead.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6211" y="4062244"/>
            <a:ext cx="6226848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0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lang="en-US" sz="3200" spc="-5">
                <a:solidFill>
                  <a:srgbClr val="2F2B20"/>
                </a:solidFill>
                <a:latin typeface="Courier New"/>
                <a:cs typeface="Courier New"/>
              </a:rPr>
              <a:t>var</a:t>
            </a:r>
            <a:r>
              <a:rPr sz="3200" spc="-5">
                <a:solidFill>
                  <a:srgbClr val="2F2B20"/>
                </a:solidFill>
                <a:latin typeface="Courier New"/>
                <a:cs typeface="Courier New"/>
              </a:rPr>
              <a:t>_name[=value]</a:t>
            </a:r>
            <a:endParaRPr lang="en-US" sz="3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20290" y="4104400"/>
            <a:ext cx="1039091" cy="4071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spc="-75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sz="2550" spc="-120" dirty="0">
                <a:solidFill>
                  <a:srgbClr val="2F2B20"/>
                </a:solidFill>
                <a:latin typeface="Arial"/>
                <a:cs typeface="Arial"/>
              </a:rPr>
              <a:t>s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h</a:t>
            </a:r>
            <a:r>
              <a:rPr sz="2550" spc="-50" dirty="0">
                <a:solidFill>
                  <a:srgbClr val="2F2B20"/>
                </a:solidFill>
                <a:latin typeface="Arial"/>
                <a:cs typeface="Arial"/>
              </a:rPr>
              <a:t>e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ll</a:t>
            </a:r>
            <a:r>
              <a:rPr sz="2550" spc="-185" dirty="0">
                <a:solidFill>
                  <a:srgbClr val="2F2B20"/>
                </a:solidFill>
                <a:latin typeface="Arial"/>
                <a:cs typeface="Arial"/>
              </a:rPr>
              <a:t>)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6211" y="4548900"/>
            <a:ext cx="978592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10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200" spc="-5" dirty="0">
                <a:solidFill>
                  <a:srgbClr val="2F2B20"/>
                </a:solidFill>
                <a:latin typeface="Courier New"/>
                <a:cs typeface="Courier New"/>
              </a:rPr>
              <a:t>export VAR_NAME[=value]</a:t>
            </a:r>
            <a:r>
              <a:rPr sz="3200" spc="-90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(environment)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211" y="5033840"/>
            <a:ext cx="114992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10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env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6205" y="5065111"/>
            <a:ext cx="4396509" cy="4071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(shows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current</a:t>
            </a:r>
            <a:r>
              <a:rPr sz="2550" spc="-10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variables)</a:t>
            </a:r>
            <a:endParaRPr sz="2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6211" y="5498404"/>
            <a:ext cx="279707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10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$VAR_NAME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1432" y="5546964"/>
            <a:ext cx="4648200" cy="4071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(refers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value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550" spc="-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variable)</a:t>
            </a:r>
            <a:endParaRPr sz="2550">
              <a:latin typeface="Arial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BD2026E-BF7B-4476-9C79-8374C321A465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0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12233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Useful</a:t>
            </a:r>
            <a:r>
              <a:rPr spc="-285" dirty="0"/>
              <a:t> </a:t>
            </a:r>
            <a:r>
              <a:rPr spc="-120" dirty="0"/>
              <a:t>variables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209675"/>
            <a:ext cx="10185400" cy="485915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43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15" dirty="0">
                <a:solidFill>
                  <a:srgbClr val="2F2B20"/>
                </a:solidFill>
                <a:latin typeface="Courier New"/>
                <a:cs typeface="Courier New"/>
              </a:rPr>
              <a:t>PATH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directories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search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</a:t>
            </a:r>
            <a:r>
              <a:rPr sz="2300" spc="-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commands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5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15" dirty="0">
                <a:solidFill>
                  <a:srgbClr val="2F2B20"/>
                </a:solidFill>
                <a:latin typeface="Courier New"/>
                <a:cs typeface="Courier New"/>
              </a:rPr>
              <a:t>HOME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home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5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DISPLAY</a:t>
            </a:r>
            <a:r>
              <a:rPr sz="2300" spc="-20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screen where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graphical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will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appear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MANPATH</a:t>
            </a:r>
            <a:r>
              <a:rPr sz="2300" spc="-20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directories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search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manual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pages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5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15" dirty="0">
                <a:solidFill>
                  <a:srgbClr val="2F2B20"/>
                </a:solidFill>
                <a:latin typeface="Courier New"/>
                <a:cs typeface="Courier New"/>
              </a:rPr>
              <a:t>LANG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current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language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encoding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5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15" dirty="0">
                <a:solidFill>
                  <a:srgbClr val="2F2B20"/>
                </a:solidFill>
                <a:latin typeface="Courier New"/>
                <a:cs typeface="Courier New"/>
              </a:rPr>
              <a:t>PWD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current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working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33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15" dirty="0">
                <a:solidFill>
                  <a:srgbClr val="2F2B20"/>
                </a:solidFill>
                <a:latin typeface="Courier New"/>
                <a:cs typeface="Courier New"/>
              </a:rPr>
              <a:t>USER</a:t>
            </a:r>
            <a:r>
              <a:rPr sz="2300" spc="-15" dirty="0">
                <a:solidFill>
                  <a:srgbClr val="2F2B20"/>
                </a:solidFill>
                <a:latin typeface="Arial"/>
                <a:cs typeface="Arial"/>
              </a:rPr>
              <a:t>: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username</a:t>
            </a:r>
            <a:endParaRPr sz="2300">
              <a:latin typeface="Arial"/>
              <a:cs typeface="Arial"/>
            </a:endParaRPr>
          </a:p>
          <a:p>
            <a:pPr marL="255904" marR="429895" indent="-243204">
              <a:lnSpc>
                <a:spcPct val="97700"/>
              </a:lnSpc>
              <a:spcBef>
                <a:spcPts val="42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LD_LIBRARY_PATH</a:t>
            </a:r>
            <a:r>
              <a:rPr sz="2300" spc="-20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directories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search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shared 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objects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(dynamically-loaded</a:t>
            </a:r>
            <a:r>
              <a:rPr sz="2300" spc="-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2F2B20"/>
                </a:solidFill>
                <a:latin typeface="Arial"/>
                <a:cs typeface="Arial"/>
              </a:rPr>
              <a:t>libs)</a:t>
            </a:r>
            <a:endParaRPr sz="2300">
              <a:latin typeface="Arial"/>
              <a:cs typeface="Arial"/>
            </a:endParaRPr>
          </a:p>
          <a:p>
            <a:pPr marL="255904" marR="5080" indent="-243204">
              <a:lnSpc>
                <a:spcPct val="97700"/>
              </a:lnSpc>
              <a:spcBef>
                <a:spcPts val="254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LM_LICENSE_FILE</a:t>
            </a:r>
            <a:r>
              <a:rPr sz="2300" spc="-20" dirty="0">
                <a:solidFill>
                  <a:srgbClr val="2F2B20"/>
                </a:solidFill>
                <a:latin typeface="Arial"/>
                <a:cs typeface="Arial"/>
              </a:rPr>
              <a:t>: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files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search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FlexLM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software 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licenses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34EA45-1D07-4DC5-892C-B76847A7FB05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151" y="1356908"/>
            <a:ext cx="9671242" cy="10323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600" spc="-5" dirty="0"/>
              <a:t>Introduction </a:t>
            </a:r>
            <a:r>
              <a:rPr sz="6600" spc="140" dirty="0"/>
              <a:t>to</a:t>
            </a:r>
            <a:r>
              <a:rPr sz="6600" spc="-434" dirty="0"/>
              <a:t> </a:t>
            </a:r>
            <a:r>
              <a:rPr sz="6600" spc="-70" dirty="0"/>
              <a:t>Linux</a:t>
            </a:r>
            <a:endParaRPr sz="66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</p:spPr>
        <p:txBody>
          <a:bodyPr vert="horz" wrap="square" lIns="0" tIns="104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0" dirty="0"/>
              <a:t>2</a:t>
            </a:fld>
            <a:endParaRPr spc="0" dirty="0"/>
          </a:p>
        </p:txBody>
      </p:sp>
      <p:sp>
        <p:nvSpPr>
          <p:cNvPr id="6" name="object 6"/>
          <p:cNvSpPr txBox="1"/>
          <p:nvPr/>
        </p:nvSpPr>
        <p:spPr>
          <a:xfrm>
            <a:off x="434774" y="3416782"/>
            <a:ext cx="10925953" cy="2301399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3953510">
              <a:lnSpc>
                <a:spcPct val="122200"/>
              </a:lnSpc>
              <a:spcBef>
                <a:spcPts val="90"/>
              </a:spcBef>
            </a:pPr>
            <a:r>
              <a:rPr lang="en-US" sz="2000" dirty="0" smtClean="0">
                <a:latin typeface="Arial"/>
                <a:cs typeface="Arial"/>
              </a:rPr>
              <a:t>Joel </a:t>
            </a:r>
            <a:r>
              <a:rPr lang="en-US" sz="2000" dirty="0" err="1" smtClean="0">
                <a:latin typeface="Arial"/>
                <a:cs typeface="Arial"/>
              </a:rPr>
              <a:t>Frahm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spc="25" dirty="0" smtClean="0">
                <a:solidFill>
                  <a:srgbClr val="8E8D8C"/>
                </a:solidFill>
                <a:latin typeface="Arial"/>
                <a:cs typeface="Arial"/>
                <a:hlinkClick r:id="rId2"/>
              </a:rPr>
              <a:t>Joel.Frahm@colorado.edu</a:t>
            </a:r>
            <a:endParaRPr lang="en-US" sz="2000" spc="25" dirty="0">
              <a:solidFill>
                <a:srgbClr val="8E8D8C"/>
              </a:solidFill>
              <a:latin typeface="Arial"/>
              <a:cs typeface="Arial"/>
              <a:hlinkClick r:id="rId2"/>
            </a:endParaRPr>
          </a:p>
          <a:p>
            <a:endParaRPr lang="en-US" sz="2000" spc="25" dirty="0">
              <a:solidFill>
                <a:srgbClr val="8E8D8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25" dirty="0">
                <a:solidFill>
                  <a:srgbClr val="8E8D8C"/>
                </a:solidFill>
                <a:latin typeface="Arial"/>
                <a:cs typeface="Arial"/>
                <a:hlinkClick r:id="rId3"/>
              </a:rPr>
              <a:t>www.colorado.edu</a:t>
            </a:r>
            <a:r>
              <a:rPr lang="en-US" sz="2000" spc="25" dirty="0">
                <a:solidFill>
                  <a:srgbClr val="8E8D8C"/>
                </a:solidFill>
                <a:latin typeface="Arial"/>
                <a:cs typeface="Arial"/>
                <a:hlinkClick r:id="rId4"/>
              </a:rPr>
              <a:t>/rc</a:t>
            </a:r>
            <a:endParaRPr sz="2000" dirty="0">
              <a:latin typeface="Arial"/>
              <a:cs typeface="Arial"/>
            </a:endParaRPr>
          </a:p>
          <a:p>
            <a:pPr marL="12700"/>
            <a:endParaRPr lang="en-US" sz="2000" spc="25" dirty="0">
              <a:latin typeface="Arial"/>
              <a:cs typeface="Arial"/>
            </a:endParaRPr>
          </a:p>
          <a:p>
            <a:pPr marL="83185" marR="5080" indent="-71120">
              <a:lnSpc>
                <a:spcPct val="122200"/>
              </a:lnSpc>
              <a:spcBef>
                <a:spcPts val="5"/>
              </a:spcBef>
            </a:pPr>
            <a:r>
              <a:rPr sz="2000" spc="0" dirty="0" smtClean="0">
                <a:latin typeface="Arial"/>
                <a:cs typeface="Arial"/>
              </a:rPr>
              <a:t>Slides</a:t>
            </a:r>
            <a:r>
              <a:rPr lang="en-US" sz="2000" spc="25" dirty="0" smtClean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hlinkClick r:id="rId5"/>
              </a:rPr>
              <a:t>https://github.com/ResearchComputing/Supercomputing_Spin_Up_Spring_2020</a:t>
            </a:r>
            <a:endParaRPr lang="en-US" sz="2000" spc="15" dirty="0">
              <a:solidFill>
                <a:srgbClr val="675E47"/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6AADAD6-09EC-451A-815E-3D5CB84097C1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3674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Exercise</a:t>
            </a:r>
            <a:r>
              <a:rPr spc="-285" dirty="0"/>
              <a:t> </a:t>
            </a:r>
            <a:r>
              <a:rPr spc="-5" dirty="0"/>
              <a:t>1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1" y="1305842"/>
            <a:ext cx="10211570" cy="242053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99109" indent="-486409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endParaRPr lang="en-US" sz="2550" spc="5" dirty="0" smtClean="0">
              <a:solidFill>
                <a:srgbClr val="2F2B2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tabLst>
                <a:tab pos="499109" algn="l"/>
                <a:tab pos="499745" algn="l"/>
              </a:tabLst>
            </a:pPr>
            <a:r>
              <a:rPr lang="en-US" sz="2550" spc="-85" dirty="0" smtClean="0">
                <a:solidFill>
                  <a:srgbClr val="2F2B20"/>
                </a:solidFill>
                <a:cs typeface="Arial"/>
              </a:rPr>
              <a:t>Screen </a:t>
            </a:r>
            <a:r>
              <a:rPr lang="en-US" sz="2550" spc="-85" dirty="0">
                <a:solidFill>
                  <a:srgbClr val="2F2B20"/>
                </a:solidFill>
                <a:cs typeface="Arial"/>
              </a:rPr>
              <a:t>dump your whole </a:t>
            </a:r>
            <a:r>
              <a:rPr lang="en-US" sz="2550" spc="-85" dirty="0" smtClean="0">
                <a:solidFill>
                  <a:srgbClr val="2F2B20"/>
                </a:solidFill>
                <a:cs typeface="Arial"/>
              </a:rPr>
              <a:t>environment. </a:t>
            </a:r>
            <a:r>
              <a:rPr sz="2550" spc="-85" dirty="0" smtClean="0">
                <a:solidFill>
                  <a:srgbClr val="2F2B20"/>
                </a:solidFill>
                <a:latin typeface="Arial"/>
                <a:cs typeface="Arial"/>
              </a:rPr>
              <a:t>Type</a:t>
            </a:r>
            <a:r>
              <a:rPr lang="en-US" sz="2550" spc="-85" dirty="0" smtClean="0">
                <a:solidFill>
                  <a:srgbClr val="2F2B20"/>
                </a:solidFill>
                <a:latin typeface="Arial"/>
                <a:cs typeface="Arial"/>
              </a:rPr>
              <a:t>:</a:t>
            </a:r>
            <a:endParaRPr sz="2550" dirty="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490"/>
              </a:spcBef>
            </a:pPr>
            <a:r>
              <a:rPr lang="en-US" sz="2300" dirty="0" err="1">
                <a:latin typeface="Courier New"/>
                <a:cs typeface="Courier New"/>
              </a:rPr>
              <a:t>e</a:t>
            </a:r>
            <a:r>
              <a:rPr lang="en-US" sz="2300" dirty="0" err="1" smtClean="0">
                <a:latin typeface="Courier New"/>
                <a:cs typeface="Courier New"/>
              </a:rPr>
              <a:t>nv</a:t>
            </a:r>
            <a:endParaRPr lang="en-US" sz="2300" dirty="0" smtClean="0">
              <a:latin typeface="Courier New"/>
              <a:cs typeface="Courier New"/>
            </a:endParaRPr>
          </a:p>
          <a:p>
            <a:pPr marL="508000">
              <a:lnSpc>
                <a:spcPct val="100000"/>
              </a:lnSpc>
              <a:spcBef>
                <a:spcPts val="490"/>
              </a:spcBef>
            </a:pPr>
            <a:endParaRPr lang="en-US" sz="2300" dirty="0">
              <a:latin typeface="Courier New"/>
              <a:cs typeface="Courier New"/>
            </a:endParaRPr>
          </a:p>
          <a:p>
            <a:pPr marL="508000">
              <a:lnSpc>
                <a:spcPct val="100000"/>
              </a:lnSpc>
              <a:spcBef>
                <a:spcPts val="490"/>
              </a:spcBef>
            </a:pPr>
            <a:r>
              <a:rPr lang="en-US" sz="2300" dirty="0">
                <a:latin typeface="Courier New"/>
                <a:cs typeface="Courier New"/>
              </a:rPr>
              <a:t/>
            </a:r>
            <a:br>
              <a:rPr lang="en-US" sz="2300" dirty="0">
                <a:latin typeface="Courier New"/>
                <a:cs typeface="Courier New"/>
              </a:rPr>
            </a:b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16BC5FD-F534-4A45-92D8-745245EF7F52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7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The </a:t>
            </a:r>
            <a:r>
              <a:rPr spc="-70" dirty="0"/>
              <a:t>Linux</a:t>
            </a:r>
            <a:r>
              <a:rPr spc="-305" dirty="0"/>
              <a:t> </a:t>
            </a:r>
            <a:r>
              <a:rPr spc="-110" dirty="0"/>
              <a:t>Filesystem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4343" y="1088134"/>
            <a:ext cx="9989127" cy="509049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3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System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arranging files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on</a:t>
            </a:r>
            <a:r>
              <a:rPr sz="2550" spc="-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disk</a:t>
            </a:r>
            <a:endParaRPr sz="2550" dirty="0">
              <a:latin typeface="Arial"/>
              <a:cs typeface="Arial"/>
            </a:endParaRPr>
          </a:p>
          <a:p>
            <a:pPr marL="255904" marR="5080" indent="-243204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Consists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directories 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(folders)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that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can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contain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files</a:t>
            </a:r>
            <a:r>
              <a:rPr sz="2550" spc="-1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or 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other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directories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Levels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full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paths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separated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by </a:t>
            </a:r>
            <a:r>
              <a:rPr sz="2550" i="1" spc="15" dirty="0">
                <a:solidFill>
                  <a:srgbClr val="2F2B20"/>
                </a:solidFill>
                <a:latin typeface="Arial"/>
                <a:cs typeface="Arial"/>
              </a:rPr>
              <a:t>forward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slashes,</a:t>
            </a:r>
            <a:r>
              <a:rPr sz="2550" spc="-1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e.g.</a:t>
            </a:r>
            <a:endParaRPr sz="2550" dirty="0">
              <a:latin typeface="Arial"/>
              <a:cs typeface="Arial"/>
            </a:endParaRPr>
          </a:p>
          <a:p>
            <a:pPr marL="281305">
              <a:lnSpc>
                <a:spcPct val="100000"/>
              </a:lnSpc>
              <a:spcBef>
                <a:spcPts val="605"/>
              </a:spcBef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/home/nunez/scripts/analyze_data.sh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Case-sensitive;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spaces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names</a:t>
            </a:r>
            <a:r>
              <a:rPr sz="2550" spc="-7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discouraged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Some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shorthand: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864235" algn="l"/>
              </a:tabLst>
            </a:pP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.	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(the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current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directory)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864235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..	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(the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one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level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above)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864235" algn="l"/>
              </a:tabLst>
            </a:pP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~	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(home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directory)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864235" algn="l"/>
              </a:tabLst>
            </a:pPr>
            <a:r>
              <a:rPr sz="2550" spc="140" dirty="0">
                <a:solidFill>
                  <a:srgbClr val="2F2B20"/>
                </a:solidFill>
                <a:latin typeface="Arial"/>
                <a:cs typeface="Arial"/>
              </a:rPr>
              <a:t>-	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(previous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directory,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when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used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with</a:t>
            </a:r>
            <a:r>
              <a:rPr sz="2550" spc="-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65" dirty="0">
                <a:solidFill>
                  <a:srgbClr val="2F2B20"/>
                </a:solidFill>
                <a:latin typeface="Courier New"/>
                <a:cs typeface="Courier New"/>
              </a:rPr>
              <a:t>cd</a:t>
            </a:r>
            <a:r>
              <a:rPr sz="2550" spc="-65" dirty="0">
                <a:solidFill>
                  <a:srgbClr val="2F2B20"/>
                </a:solidFill>
                <a:latin typeface="Arial"/>
                <a:cs typeface="Arial"/>
              </a:rPr>
              <a:t>)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2E75085-B3EC-4D3A-AAF8-55F87BBA5B12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78686" y="482920"/>
            <a:ext cx="3477491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10" dirty="0">
                <a:solidFill>
                  <a:srgbClr val="FF0000"/>
                </a:solidFill>
                <a:latin typeface="Arial"/>
                <a:cs typeface="Arial"/>
              </a:rPr>
              <a:t>Filesystem</a:t>
            </a:r>
            <a:endParaRPr sz="4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5330" y="1390860"/>
            <a:ext cx="0" cy="298637"/>
          </a:xfrm>
          <a:custGeom>
            <a:avLst/>
            <a:gdLst/>
            <a:ahLst/>
            <a:cxnLst/>
            <a:rect l="l" t="t" r="r" b="b"/>
            <a:pathLst>
              <a:path h="338455">
                <a:moveTo>
                  <a:pt x="0" y="0"/>
                </a:moveTo>
                <a:lnTo>
                  <a:pt x="0" y="338216"/>
                </a:lnTo>
              </a:path>
            </a:pathLst>
          </a:custGeom>
          <a:ln w="45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7160" y="1417123"/>
            <a:ext cx="0" cy="272303"/>
          </a:xfrm>
          <a:custGeom>
            <a:avLst/>
            <a:gdLst/>
            <a:ahLst/>
            <a:cxnLst/>
            <a:rect l="l" t="t" r="r" b="b"/>
            <a:pathLst>
              <a:path h="308610">
                <a:moveTo>
                  <a:pt x="0" y="0"/>
                </a:moveTo>
                <a:lnTo>
                  <a:pt x="0" y="30845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7160" y="19834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7160" y="2596963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2638" y="19834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2638" y="2596963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2638" y="3210485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2638" y="3824007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2638" y="4437530"/>
            <a:ext cx="0" cy="434787"/>
          </a:xfrm>
          <a:custGeom>
            <a:avLst/>
            <a:gdLst/>
            <a:ahLst/>
            <a:cxnLst/>
            <a:rect l="l" t="t" r="r" b="b"/>
            <a:pathLst>
              <a:path h="492760">
                <a:moveTo>
                  <a:pt x="0" y="0"/>
                </a:moveTo>
                <a:lnTo>
                  <a:pt x="0" y="492578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74989" y="933823"/>
            <a:ext cx="626019" cy="511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56970" y="959971"/>
            <a:ext cx="656807" cy="537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91725" y="949698"/>
            <a:ext cx="496455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91725" y="949699"/>
            <a:ext cx="496455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595" y="967441"/>
            <a:ext cx="549050" cy="463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22512" y="1003277"/>
            <a:ext cx="1978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D4D4D"/>
                </a:solidFill>
                <a:latin typeface="Courier New"/>
                <a:cs typeface="Courier New"/>
              </a:rPr>
              <a:t>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64807" y="1673411"/>
            <a:ext cx="1041656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6789" y="1636059"/>
            <a:ext cx="990343" cy="537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1545" y="1689287"/>
            <a:ext cx="912091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9414" y="1643529"/>
            <a:ext cx="887716" cy="463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81545" y="1689287"/>
            <a:ext cx="912091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bin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74989" y="1673411"/>
            <a:ext cx="1041656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56970" y="1636059"/>
            <a:ext cx="1159676" cy="5378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1728" y="1689287"/>
            <a:ext cx="912091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59595" y="1643529"/>
            <a:ext cx="1057050" cy="463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91728" y="1689287"/>
            <a:ext cx="912091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home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9455" y="1673411"/>
            <a:ext cx="1134019" cy="388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91433" y="1636059"/>
            <a:ext cx="990343" cy="5378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24909" y="1689287"/>
            <a:ext cx="1004455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88930" y="1643529"/>
            <a:ext cx="892848" cy="463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24909" y="1689287"/>
            <a:ext cx="1004455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usr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45372" y="2286000"/>
            <a:ext cx="1431636" cy="388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22221" y="2248648"/>
            <a:ext cx="1498343" cy="5378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59546" y="2302809"/>
            <a:ext cx="1304636" cy="294154"/>
          </a:xfrm>
          <a:custGeom>
            <a:avLst/>
            <a:gdLst/>
            <a:ahLst/>
            <a:cxnLst/>
            <a:rect l="l" t="t" r="r" b="b"/>
            <a:pathLst>
              <a:path w="1076325" h="333375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24849" y="2256118"/>
            <a:ext cx="1447543" cy="463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90331" y="2294336"/>
            <a:ext cx="10390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/local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45372" y="2898588"/>
            <a:ext cx="1134019" cy="3884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22221" y="2864970"/>
            <a:ext cx="1159676" cy="5341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9546" y="2916332"/>
            <a:ext cx="1004455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24848" y="2872441"/>
            <a:ext cx="1057050" cy="459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059546" y="2916332"/>
            <a:ext cx="1004455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/bin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74989" y="2286000"/>
            <a:ext cx="2221857" cy="3884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56970" y="2248648"/>
            <a:ext cx="2334748" cy="5378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91728" y="2302809"/>
            <a:ext cx="2089727" cy="294154"/>
          </a:xfrm>
          <a:custGeom>
            <a:avLst/>
            <a:gdLst/>
            <a:ahLst/>
            <a:cxnLst/>
            <a:rect l="l" t="t" r="r" b="b"/>
            <a:pathLst>
              <a:path w="1724025" h="333375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59595" y="2256118"/>
            <a:ext cx="2232121" cy="463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391728" y="2302809"/>
            <a:ext cx="2089727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/&lt;username&gt;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74990" y="2898588"/>
            <a:ext cx="2103839" cy="3884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56970" y="2864970"/>
            <a:ext cx="2165415" cy="5341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728" y="2916332"/>
            <a:ext cx="1974273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59595" y="2872441"/>
            <a:ext cx="2114613" cy="4594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422513" y="2907858"/>
            <a:ext cx="17118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/documents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74989" y="3511176"/>
            <a:ext cx="1134019" cy="3884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6970" y="3477559"/>
            <a:ext cx="1159676" cy="5378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728" y="3529854"/>
            <a:ext cx="1004455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59595" y="3485029"/>
            <a:ext cx="1057050" cy="463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391728" y="3529854"/>
            <a:ext cx="1004455" cy="280205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5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/hpc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274990" y="4127500"/>
            <a:ext cx="2103839" cy="3884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56970" y="4090147"/>
            <a:ext cx="2165415" cy="53788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728" y="4143376"/>
            <a:ext cx="1974273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59595" y="4097618"/>
            <a:ext cx="2114613" cy="4631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422513" y="4134901"/>
            <a:ext cx="17118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4D4D4D"/>
                </a:solidFill>
                <a:latin typeface="Courier New"/>
                <a:cs typeface="Courier New"/>
              </a:rPr>
              <a:t>/notes.txt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889604" y="5067791"/>
            <a:ext cx="6752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solidFill>
                  <a:srgbClr val="2F2B20"/>
                </a:solidFill>
                <a:latin typeface="Courier New"/>
                <a:cs typeface="Courier New"/>
              </a:rPr>
              <a:t>/home/&lt;username&gt;/documents/hpc/notes.txt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74562" y="3388029"/>
            <a:ext cx="147782" cy="425263"/>
          </a:xfrm>
          <a:custGeom>
            <a:avLst/>
            <a:gdLst/>
            <a:ahLst/>
            <a:cxnLst/>
            <a:rect l="l" t="t" r="r" b="b"/>
            <a:pathLst>
              <a:path w="121919" h="481964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18341" y="4563596"/>
            <a:ext cx="147782" cy="425263"/>
          </a:xfrm>
          <a:custGeom>
            <a:avLst/>
            <a:gdLst/>
            <a:ahLst/>
            <a:cxnLst/>
            <a:rect l="l" t="t" r="r" b="b"/>
            <a:pathLst>
              <a:path w="121920" h="481964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50974" y="1371690"/>
            <a:ext cx="6458527" cy="107576"/>
          </a:xfrm>
          <a:custGeom>
            <a:avLst/>
            <a:gdLst/>
            <a:ahLst/>
            <a:cxnLst/>
            <a:rect l="l" t="t" r="r" b="b"/>
            <a:pathLst>
              <a:path w="5328284" h="121919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866512" y="3859101"/>
            <a:ext cx="2383752" cy="932948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800" spc="0" dirty="0">
                <a:solidFill>
                  <a:srgbClr val="2F2B20"/>
                </a:solidFill>
                <a:latin typeface="Courier New"/>
                <a:cs typeface="Courier New"/>
              </a:rPr>
              <a:t>/usr/local/bin</a:t>
            </a:r>
            <a:endParaRPr sz="1800">
              <a:latin typeface="Courier New"/>
              <a:cs typeface="Courier New"/>
            </a:endParaRPr>
          </a:p>
          <a:p>
            <a:pPr marL="193675">
              <a:lnSpc>
                <a:spcPct val="100000"/>
              </a:lnSpc>
              <a:spcBef>
                <a:spcPts val="1105"/>
              </a:spcBef>
            </a:pPr>
            <a:r>
              <a:rPr sz="2650" spc="-215" dirty="0">
                <a:solidFill>
                  <a:srgbClr val="0B62A4"/>
                </a:solidFill>
                <a:latin typeface="Trebuchet MS"/>
                <a:cs typeface="Trebuchet MS"/>
              </a:rPr>
              <a:t>Absolute</a:t>
            </a:r>
            <a:r>
              <a:rPr sz="2650" spc="-145" dirty="0">
                <a:solidFill>
                  <a:srgbClr val="0B62A4"/>
                </a:solidFill>
                <a:latin typeface="Trebuchet MS"/>
                <a:cs typeface="Trebuchet MS"/>
              </a:rPr>
              <a:t> </a:t>
            </a:r>
            <a:r>
              <a:rPr sz="2650" spc="-305" dirty="0">
                <a:solidFill>
                  <a:srgbClr val="0B62A4"/>
                </a:solidFill>
                <a:latin typeface="Trebuchet MS"/>
                <a:cs typeface="Trebuchet MS"/>
              </a:rPr>
              <a:t>path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35513" y="1692096"/>
            <a:ext cx="2598497" cy="9816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14"/>
              </a:spcBef>
            </a:pPr>
            <a:r>
              <a:rPr sz="2650" spc="-225" dirty="0">
                <a:solidFill>
                  <a:srgbClr val="0B62A4"/>
                </a:solidFill>
                <a:latin typeface="Trebuchet MS"/>
                <a:cs typeface="Trebuchet MS"/>
              </a:rPr>
              <a:t>Relative</a:t>
            </a:r>
            <a:r>
              <a:rPr sz="2650" spc="-145" dirty="0">
                <a:solidFill>
                  <a:srgbClr val="0B62A4"/>
                </a:solidFill>
                <a:latin typeface="Trebuchet MS"/>
                <a:cs typeface="Trebuchet MS"/>
              </a:rPr>
              <a:t> </a:t>
            </a:r>
            <a:r>
              <a:rPr sz="2650" spc="-300" dirty="0">
                <a:solidFill>
                  <a:srgbClr val="0B62A4"/>
                </a:solidFill>
                <a:latin typeface="Trebuchet MS"/>
                <a:cs typeface="Trebuchet MS"/>
              </a:rPr>
              <a:t>path</a:t>
            </a: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1800" spc="0" dirty="0">
                <a:solidFill>
                  <a:srgbClr val="2F2B20"/>
                </a:solidFill>
                <a:latin typeface="Courier New"/>
                <a:cs typeface="Courier New"/>
              </a:rPr>
              <a:t>../../usr/local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52" cy="4225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spc="-240" dirty="0">
                <a:solidFill>
                  <a:srgbClr val="0B62A4"/>
                </a:solidFill>
                <a:latin typeface="Trebuchet MS"/>
                <a:cs typeface="Trebuchet MS"/>
              </a:rPr>
              <a:t>Multiple</a:t>
            </a:r>
            <a:r>
              <a:rPr sz="2650" spc="-155" dirty="0">
                <a:solidFill>
                  <a:srgbClr val="0B62A4"/>
                </a:solidFill>
                <a:latin typeface="Trebuchet MS"/>
                <a:cs typeface="Trebuchet MS"/>
              </a:rPr>
              <a:t> </a:t>
            </a:r>
            <a:r>
              <a:rPr sz="2650" spc="-135" dirty="0">
                <a:solidFill>
                  <a:srgbClr val="0B62A4"/>
                </a:solidFill>
                <a:latin typeface="Trebuchet MS"/>
                <a:cs typeface="Trebuchet MS"/>
              </a:rPr>
              <a:t>Users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944808" y="949699"/>
            <a:ext cx="2222115" cy="1218640"/>
          </a:xfrm>
          <a:custGeom>
            <a:avLst/>
            <a:gdLst/>
            <a:ahLst/>
            <a:cxnLst/>
            <a:rect l="l" t="t" r="r" b="b"/>
            <a:pathLst>
              <a:path w="1833245" h="1381125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2C7E180-8D47-48AE-A584-473CECC58659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956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Navigating </a:t>
            </a:r>
            <a:r>
              <a:rPr spc="-45" dirty="0"/>
              <a:t>the</a:t>
            </a:r>
            <a:r>
              <a:rPr spc="-420" dirty="0"/>
              <a:t> </a:t>
            </a:r>
            <a:r>
              <a:rPr spc="-80" dirty="0"/>
              <a:t>filesystem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1" y="1659883"/>
            <a:ext cx="3985490" cy="2682786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6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Examples:</a:t>
            </a:r>
            <a:endParaRPr sz="255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2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ls</a:t>
            </a:r>
            <a:endParaRPr sz="230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mkdir</a:t>
            </a:r>
            <a:endParaRPr sz="230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100" dirty="0">
                <a:solidFill>
                  <a:srgbClr val="2F2B20"/>
                </a:solidFill>
                <a:latin typeface="Arial"/>
                <a:cs typeface="Arial"/>
              </a:rPr>
              <a:t>cd</a:t>
            </a:r>
            <a:endParaRPr sz="230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1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rm</a:t>
            </a:r>
            <a:endParaRPr sz="23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2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Permissions</a:t>
            </a:r>
            <a:r>
              <a:rPr sz="2550" spc="-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(modes)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D8B062A-D6A9-44C9-BA42-ADF29D53FB65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3674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Exercise</a:t>
            </a:r>
            <a:r>
              <a:rPr spc="-285" dirty="0"/>
              <a:t> </a:t>
            </a:r>
            <a:r>
              <a:rPr spc="-5" dirty="0"/>
              <a:t>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4533" y="1205180"/>
            <a:ext cx="11118492" cy="4965718"/>
          </a:xfrm>
          <a:prstGeom prst="rect">
            <a:avLst/>
          </a:prstGeom>
        </p:spPr>
        <p:txBody>
          <a:bodyPr vert="horz" wrap="square" lIns="0" tIns="50800" rIns="0" bIns="0" rtlCol="0" anchor="t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40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Change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your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home</a:t>
            </a:r>
            <a:r>
              <a:rPr sz="2550" spc="-1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lang="en-US" sz="2550" dirty="0">
              <a:latin typeface="Arial"/>
              <a:cs typeface="Arial"/>
            </a:endParaRPr>
          </a:p>
          <a:p>
            <a:pPr marL="498475" indent="-485775">
              <a:spcBef>
                <a:spcPts val="40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lang="en-US" sz="2550" spc="25" dirty="0">
                <a:solidFill>
                  <a:srgbClr val="2F2B20"/>
                </a:solidFill>
                <a:latin typeface="Arial"/>
                <a:cs typeface="Arial"/>
              </a:rPr>
              <a:t>Change to </a:t>
            </a:r>
            <a:r>
              <a:rPr lang="en-US" sz="2550" spc="25" dirty="0" smtClean="0">
                <a:solidFill>
                  <a:srgbClr val="2F2B20"/>
                </a:solidFill>
                <a:latin typeface="Arial"/>
                <a:cs typeface="Arial"/>
              </a:rPr>
              <a:t>the repo for this class.</a:t>
            </a:r>
            <a:endParaRPr lang="en-US" sz="2550" spc="25" dirty="0">
              <a:solidFill>
                <a:srgbClr val="2F2B20"/>
              </a:solidFill>
              <a:latin typeface="Arial"/>
              <a:cs typeface="Arial"/>
            </a:endParaRPr>
          </a:p>
          <a:p>
            <a:pPr marL="498475" indent="-485775">
              <a:lnSpc>
                <a:spcPct val="100000"/>
              </a:lnSpc>
              <a:spcBef>
                <a:spcPts val="31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Print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path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your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current</a:t>
            </a:r>
            <a:r>
              <a:rPr sz="2550" spc="-2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550" dirty="0">
              <a:latin typeface="Arial"/>
              <a:cs typeface="Arial"/>
            </a:endParaRPr>
          </a:p>
          <a:p>
            <a:pPr marL="498475" indent="-485775">
              <a:lnSpc>
                <a:spcPct val="100000"/>
              </a:lnSpc>
              <a:spcBef>
                <a:spcPts val="305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Print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75" dirty="0">
                <a:solidFill>
                  <a:srgbClr val="2F2B20"/>
                </a:solidFill>
                <a:latin typeface="Arial"/>
                <a:cs typeface="Arial"/>
              </a:rPr>
              <a:t>"long"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listing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contents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this</a:t>
            </a:r>
            <a:r>
              <a:rPr sz="2550" spc="-3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550" dirty="0">
              <a:latin typeface="Arial"/>
              <a:cs typeface="Arial"/>
            </a:endParaRPr>
          </a:p>
          <a:p>
            <a:pPr marL="498475" marR="201930" indent="-485775">
              <a:lnSpc>
                <a:spcPts val="2730"/>
              </a:lnSpc>
              <a:spcBef>
                <a:spcPts val="705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List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contents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  <a:r>
              <a:rPr lang="en-US" sz="2550" spc="50" dirty="0" err="1">
                <a:solidFill>
                  <a:srgbClr val="2F2B20"/>
                </a:solidFill>
                <a:latin typeface="Arial"/>
                <a:cs typeface="Arial"/>
              </a:rPr>
              <a:t>testfiles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r>
              <a:rPr sz="2550" spc="-2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without</a:t>
            </a:r>
            <a:r>
              <a:rPr lang="en-US" sz="2550" spc="40" dirty="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changing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into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that</a:t>
            </a:r>
            <a:r>
              <a:rPr sz="2550" spc="-10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550" dirty="0">
              <a:latin typeface="Arial"/>
              <a:cs typeface="Arial"/>
            </a:endParaRPr>
          </a:p>
          <a:p>
            <a:pPr marL="498475" indent="-485775">
              <a:lnSpc>
                <a:spcPct val="100000"/>
              </a:lnSpc>
              <a:spcBef>
                <a:spcPts val="31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Change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into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  <a:r>
              <a:rPr lang="en-US" sz="2550" spc="50" dirty="0" err="1">
                <a:solidFill>
                  <a:srgbClr val="2F2B20"/>
                </a:solidFill>
                <a:latin typeface="Arial"/>
                <a:cs typeface="Arial"/>
              </a:rPr>
              <a:t>testfiles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  <a:r>
              <a:rPr sz="2550" spc="-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</a:t>
            </a:r>
            <a:endParaRPr sz="2550" dirty="0">
              <a:latin typeface="Arial"/>
              <a:cs typeface="Arial"/>
            </a:endParaRPr>
          </a:p>
          <a:p>
            <a:pPr marL="498475" marR="520700" indent="-485775">
              <a:lnSpc>
                <a:spcPts val="2770"/>
              </a:lnSpc>
              <a:spcBef>
                <a:spcPts val="64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Change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into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"scripts"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using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550" spc="-2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single 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endParaRPr sz="2550" dirty="0">
              <a:latin typeface="Arial"/>
              <a:cs typeface="Arial"/>
            </a:endParaRPr>
          </a:p>
          <a:p>
            <a:pPr marL="498475" marR="5080" indent="-485775">
              <a:lnSpc>
                <a:spcPct val="89900"/>
              </a:lnSpc>
              <a:spcBef>
                <a:spcPts val="57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  <a:tab pos="558990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Change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your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home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create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new</a:t>
            </a:r>
            <a:r>
              <a:rPr lang="en-US" sz="2550" spc="10" dirty="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(you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can </a:t>
            </a:r>
            <a:r>
              <a:rPr sz="2550" spc="55" dirty="0">
                <a:solidFill>
                  <a:srgbClr val="2F2B20"/>
                </a:solidFill>
                <a:latin typeface="Arial"/>
                <a:cs typeface="Arial"/>
              </a:rPr>
              <a:t>pick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 the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name).</a:t>
            </a:r>
            <a:r>
              <a:rPr lang="en-US" sz="2550" spc="-40" dirty="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How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can you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be</a:t>
            </a:r>
            <a:r>
              <a:rPr lang="en-US" sz="2550" spc="25" dirty="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sure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new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there? 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Rename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new</a:t>
            </a:r>
            <a:r>
              <a:rPr sz="2550" spc="-1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dir.</a:t>
            </a:r>
            <a:endParaRPr sz="2550" dirty="0">
              <a:latin typeface="Arial"/>
              <a:cs typeface="Arial"/>
            </a:endParaRPr>
          </a:p>
          <a:p>
            <a:pPr marL="498475" indent="-485775">
              <a:lnSpc>
                <a:spcPct val="100000"/>
              </a:lnSpc>
              <a:spcBef>
                <a:spcPts val="34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Bonus: </a:t>
            </a: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Determine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how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many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KB 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are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</a:t>
            </a:r>
            <a:r>
              <a:rPr sz="2550" spc="-10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  <a:r>
              <a:rPr lang="en-US" sz="2550" spc="50" dirty="0" err="1">
                <a:solidFill>
                  <a:srgbClr val="2F2B20"/>
                </a:solidFill>
                <a:latin typeface="Arial"/>
                <a:cs typeface="Arial"/>
              </a:rPr>
              <a:t>testfiles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"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9A1FE4B-5C19-4F86-9156-8E5F2AE7B2E8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0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File</a:t>
            </a:r>
            <a:r>
              <a:rPr spc="-270" dirty="0"/>
              <a:t> </a:t>
            </a:r>
            <a:r>
              <a:rPr spc="-45" dirty="0"/>
              <a:t>editing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687" y="1732152"/>
            <a:ext cx="10141526" cy="3461844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77825" marR="5080" indent="-243840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sz="2550" b="1" spc="-10" dirty="0">
                <a:solidFill>
                  <a:srgbClr val="2F2B20"/>
                </a:solidFill>
                <a:latin typeface="Arial"/>
                <a:cs typeface="Arial"/>
              </a:rPr>
              <a:t>nano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simple and intuitive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get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started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with;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not</a:t>
            </a:r>
            <a:r>
              <a:rPr sz="2550" spc="-1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very 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feature-ful;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keyboard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driven</a:t>
            </a:r>
            <a:endParaRPr sz="2550" dirty="0">
              <a:latin typeface="Arial"/>
              <a:cs typeface="Arial"/>
            </a:endParaRPr>
          </a:p>
          <a:p>
            <a:pPr marL="377825" marR="26670" indent="-243840">
              <a:lnSpc>
                <a:spcPct val="100000"/>
              </a:lnSpc>
              <a:spcBef>
                <a:spcPts val="645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sz="2550" b="1" dirty="0">
                <a:solidFill>
                  <a:srgbClr val="2F2B20"/>
                </a:solidFill>
                <a:latin typeface="Arial"/>
                <a:cs typeface="Arial"/>
              </a:rPr>
              <a:t>vi/vim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universal;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keyboard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driven;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powerful </a:t>
            </a:r>
            <a:r>
              <a:rPr sz="2550" spc="60" dirty="0">
                <a:solidFill>
                  <a:srgbClr val="2F2B20"/>
                </a:solidFill>
                <a:latin typeface="Arial"/>
                <a:cs typeface="Arial"/>
              </a:rPr>
              <a:t>but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some 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learning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curve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required</a:t>
            </a:r>
            <a:endParaRPr sz="2550" dirty="0">
              <a:latin typeface="Arial"/>
              <a:cs typeface="Arial"/>
            </a:endParaRPr>
          </a:p>
          <a:p>
            <a:pPr marL="377825" marR="122555" indent="-243840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sz="2550" b="1" spc="25" dirty="0">
                <a:solidFill>
                  <a:srgbClr val="2F2B20"/>
                </a:solidFill>
                <a:latin typeface="Arial"/>
                <a:cs typeface="Arial"/>
              </a:rPr>
              <a:t>emacs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keyboard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or 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GUI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versions;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helpful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extensions 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programmers;</a:t>
            </a: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well-documented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sz="2550" b="1" spc="-10" dirty="0">
                <a:solidFill>
                  <a:srgbClr val="2F2B20"/>
                </a:solidFill>
                <a:latin typeface="Arial"/>
                <a:cs typeface="Arial"/>
              </a:rPr>
              <a:t>LibreOffice </a:t>
            </a:r>
            <a:r>
              <a:rPr sz="2550" spc="-13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</a:t>
            </a:r>
            <a:r>
              <a:rPr sz="2550" spc="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50" dirty="0" smtClean="0">
                <a:solidFill>
                  <a:srgbClr val="2F2B20"/>
                </a:solidFill>
                <a:latin typeface="Arial"/>
                <a:cs typeface="Arial"/>
              </a:rPr>
              <a:t>WYSIWYG</a:t>
            </a:r>
            <a:endParaRPr lang="en-US" sz="2550" spc="-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lang="en-US" sz="2550" spc="-50" dirty="0" smtClean="0">
                <a:solidFill>
                  <a:srgbClr val="2F2B20"/>
                </a:solidFill>
                <a:latin typeface="Arial"/>
                <a:cs typeface="Arial"/>
              </a:rPr>
              <a:t>Use a local editor via an SFTP program to remotely edit files.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D3C600D-8B66-4FC9-8A30-A9CEFDD05114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4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Modes </a:t>
            </a:r>
            <a:r>
              <a:rPr spc="-200" dirty="0"/>
              <a:t>(aka</a:t>
            </a:r>
            <a:r>
              <a:rPr spc="-450" dirty="0"/>
              <a:t> </a:t>
            </a:r>
            <a:r>
              <a:rPr spc="-110" dirty="0"/>
              <a:t>permissions)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560329"/>
            <a:ext cx="3589097" cy="4071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3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classes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550" spc="-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users: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1795" y="1971169"/>
            <a:ext cx="1983509" cy="3706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i="1" spc="-55" dirty="0">
                <a:solidFill>
                  <a:srgbClr val="2F2B20"/>
                </a:solidFill>
                <a:latin typeface="Arial"/>
                <a:cs typeface="Arial"/>
              </a:rPr>
              <a:t>aka</a:t>
            </a:r>
            <a:r>
              <a:rPr sz="2300" i="1" spc="-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i="1" spc="85" dirty="0">
                <a:solidFill>
                  <a:srgbClr val="2F2B20"/>
                </a:solidFill>
                <a:latin typeface="Arial"/>
                <a:cs typeface="Arial"/>
              </a:rPr>
              <a:t>“owner”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9778" y="1907610"/>
            <a:ext cx="1831109" cy="13054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00"/>
              </a:spcBef>
              <a:buClr>
                <a:srgbClr val="9CBEBD"/>
              </a:buClr>
              <a:buChar char="•"/>
              <a:tabLst>
                <a:tab pos="255904" algn="l"/>
                <a:tab pos="256540" algn="l"/>
              </a:tabLst>
            </a:pP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User</a:t>
            </a:r>
            <a:r>
              <a:rPr sz="2300" spc="-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105" dirty="0">
                <a:solidFill>
                  <a:srgbClr val="2F2B20"/>
                </a:solidFill>
                <a:latin typeface="Arial"/>
                <a:cs typeface="Arial"/>
              </a:rPr>
              <a:t>(u)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255904" algn="l"/>
                <a:tab pos="256540" algn="l"/>
              </a:tabLst>
            </a:pP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Group</a:t>
            </a:r>
            <a:r>
              <a:rPr sz="2300" spc="-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90" dirty="0">
                <a:solidFill>
                  <a:srgbClr val="2F2B20"/>
                </a:solidFill>
                <a:latin typeface="Arial"/>
                <a:cs typeface="Arial"/>
              </a:rPr>
              <a:t>(g)</a:t>
            </a:r>
            <a:endParaRPr sz="230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255904" algn="l"/>
                <a:tab pos="256540" algn="l"/>
              </a:tabLst>
            </a:pP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Other</a:t>
            </a:r>
            <a:r>
              <a:rPr sz="2300" spc="-3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90" dirty="0">
                <a:solidFill>
                  <a:srgbClr val="2F2B20"/>
                </a:solidFill>
                <a:latin typeface="Arial"/>
                <a:cs typeface="Arial"/>
              </a:rPr>
              <a:t>(o)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6212" y="3034476"/>
            <a:ext cx="4406515" cy="276742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6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3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types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550" spc="-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permissions:</a:t>
            </a:r>
            <a:endParaRPr sz="255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2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Read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105" dirty="0">
                <a:solidFill>
                  <a:srgbClr val="2F2B20"/>
                </a:solidFill>
                <a:latin typeface="Arial"/>
                <a:cs typeface="Arial"/>
              </a:rPr>
              <a:t>(r)</a:t>
            </a:r>
            <a:endParaRPr sz="230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Write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2F2B20"/>
                </a:solidFill>
                <a:latin typeface="Arial"/>
                <a:cs typeface="Arial"/>
              </a:rPr>
              <a:t>(w)</a:t>
            </a:r>
            <a:endParaRPr sz="230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Execute </a:t>
            </a:r>
            <a:r>
              <a:rPr sz="2300" spc="-90" dirty="0">
                <a:solidFill>
                  <a:srgbClr val="2F2B20"/>
                </a:solidFill>
                <a:latin typeface="Arial"/>
                <a:cs typeface="Arial"/>
              </a:rPr>
              <a:t>(x)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</a:pPr>
            <a:r>
              <a:rPr sz="3000" spc="-20" dirty="0">
                <a:solidFill>
                  <a:srgbClr val="2F2B20"/>
                </a:solidFill>
                <a:latin typeface="Courier New"/>
                <a:cs typeface="Courier New"/>
              </a:rPr>
              <a:t>rwxr-xr--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6ED971E-2CFF-483A-BA37-14D8A2AE47D4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1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8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Modes</a:t>
            </a:r>
            <a:r>
              <a:rPr spc="-254" dirty="0"/>
              <a:t> </a:t>
            </a:r>
            <a:r>
              <a:rPr spc="-120" dirty="0"/>
              <a:t>(continued)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687" y="1122423"/>
            <a:ext cx="9328304" cy="46929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77825" indent="-243840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Font typeface="Arial"/>
              <a:buChar char="•"/>
              <a:tabLst>
                <a:tab pos="377825" algn="l"/>
              </a:tabLst>
            </a:pP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chmod</a:t>
            </a:r>
            <a:r>
              <a:rPr sz="2550" spc="-85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changes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modes:</a:t>
            </a:r>
            <a:endParaRPr sz="2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50" spc="-1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add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write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execute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permission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your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group:</a:t>
            </a:r>
            <a:endParaRPr sz="2550" dirty="0">
              <a:latin typeface="Arial"/>
              <a:cs typeface="Arial"/>
            </a:endParaRPr>
          </a:p>
          <a:p>
            <a:pPr marL="401320">
              <a:lnSpc>
                <a:spcPct val="100000"/>
              </a:lnSpc>
              <a:spcBef>
                <a:spcPts val="509"/>
              </a:spcBef>
            </a:pP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chmod g+wx</a:t>
            </a:r>
            <a:r>
              <a:rPr sz="2550" spc="-30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filename</a:t>
            </a:r>
            <a:endParaRPr sz="25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550" spc="-1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remove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execute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permission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</a:t>
            </a:r>
            <a:r>
              <a:rPr sz="2550" spc="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others:</a:t>
            </a:r>
            <a:endParaRPr sz="2550" dirty="0">
              <a:latin typeface="Arial"/>
              <a:cs typeface="Arial"/>
            </a:endParaRPr>
          </a:p>
          <a:p>
            <a:pPr marL="401320">
              <a:lnSpc>
                <a:spcPct val="100000"/>
              </a:lnSpc>
              <a:spcBef>
                <a:spcPts val="505"/>
              </a:spcBef>
            </a:pP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chmod o-x</a:t>
            </a:r>
            <a:r>
              <a:rPr sz="2550" spc="-30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filename</a:t>
            </a:r>
            <a:endParaRPr sz="25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550" spc="-1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set only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read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execute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your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group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others:</a:t>
            </a:r>
            <a:endParaRPr sz="2550" dirty="0">
              <a:latin typeface="Arial"/>
              <a:cs typeface="Arial"/>
            </a:endParaRPr>
          </a:p>
          <a:p>
            <a:pPr marL="401320">
              <a:lnSpc>
                <a:spcPct val="100000"/>
              </a:lnSpc>
              <a:spcBef>
                <a:spcPts val="505"/>
              </a:spcBef>
            </a:pP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chmod go=rx</a:t>
            </a:r>
            <a:r>
              <a:rPr sz="2550" spc="-30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filename</a:t>
            </a:r>
            <a:endParaRPr sz="2550" dirty="0">
              <a:latin typeface="Courier New"/>
              <a:cs typeface="Courier Ne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5337E33-C2CC-4D51-99BC-E05429516C1D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9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3674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Exercise</a:t>
            </a:r>
            <a:r>
              <a:rPr spc="-285" dirty="0"/>
              <a:t> </a:t>
            </a:r>
            <a:r>
              <a:rPr spc="-5" dirty="0"/>
              <a:t>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950" y="1507415"/>
            <a:ext cx="11429999" cy="2845266"/>
          </a:xfrm>
          <a:prstGeom prst="rect">
            <a:avLst/>
          </a:prstGeom>
        </p:spPr>
        <p:txBody>
          <a:bodyPr vert="horz" wrap="square" lIns="0" tIns="93345" rIns="0" bIns="0" rtlCol="0" anchor="t">
            <a:spAutoFit/>
          </a:bodyPr>
          <a:lstStyle/>
          <a:p>
            <a:pPr marL="527050" indent="-514350">
              <a:spcBef>
                <a:spcPts val="735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Change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</a:t>
            </a: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z="2200" dirty="0" smtClean="0">
                <a:solidFill>
                  <a:srgbClr val="2F2B20"/>
                </a:solidFill>
                <a:latin typeface="Courier New"/>
                <a:cs typeface="Courier New"/>
              </a:rPr>
              <a:t>~/&lt;repo for this class&gt;</a:t>
            </a:r>
          </a:p>
          <a:p>
            <a:pPr marL="527050" indent="-514350">
              <a:spcBef>
                <a:spcPts val="735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5" dirty="0" smtClean="0">
                <a:solidFill>
                  <a:srgbClr val="2F2B20"/>
                </a:solidFill>
                <a:latin typeface="Arial"/>
                <a:cs typeface="Arial"/>
              </a:rPr>
              <a:t>Use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cat</a:t>
            </a:r>
            <a:r>
              <a:rPr sz="2550" spc="-109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show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contents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hello.sh</a:t>
            </a:r>
            <a:endParaRPr sz="2550" dirty="0">
              <a:latin typeface="Courier New"/>
              <a:cs typeface="Courier New"/>
            </a:endParaRPr>
          </a:p>
          <a:p>
            <a:pPr marL="498475" marR="876935" indent="-485775">
              <a:lnSpc>
                <a:spcPct val="103499"/>
              </a:lnSpc>
              <a:spcBef>
                <a:spcPts val="50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10" dirty="0">
                <a:solidFill>
                  <a:srgbClr val="2F2B20"/>
                </a:solidFill>
                <a:latin typeface="Arial"/>
                <a:cs typeface="Arial"/>
              </a:rPr>
              <a:t>Try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run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hello.sh</a:t>
            </a:r>
            <a:r>
              <a:rPr sz="2550" spc="-1040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by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typing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its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name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at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line</a:t>
            </a:r>
            <a:endParaRPr sz="2550" dirty="0">
              <a:latin typeface="Arial"/>
              <a:cs typeface="Arial"/>
            </a:endParaRPr>
          </a:p>
          <a:p>
            <a:pPr marL="498475" indent="-485775">
              <a:lnSpc>
                <a:spcPct val="100000"/>
              </a:lnSpc>
              <a:spcBef>
                <a:spcPts val="505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Add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execute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permission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hello.sh</a:t>
            </a:r>
            <a:r>
              <a:rPr sz="2550" spc="-109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using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chmod</a:t>
            </a:r>
            <a:endParaRPr sz="2550" dirty="0">
              <a:latin typeface="Courier New"/>
              <a:cs typeface="Courier New"/>
            </a:endParaRPr>
          </a:p>
          <a:p>
            <a:pPr marL="498475" indent="-485775">
              <a:lnSpc>
                <a:spcPct val="100000"/>
              </a:lnSpc>
              <a:spcBef>
                <a:spcPts val="74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</a:tabLst>
            </a:pP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Can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run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it</a:t>
            </a:r>
            <a:r>
              <a:rPr sz="2550" spc="-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now?</a:t>
            </a:r>
            <a:endParaRPr sz="2550" dirty="0">
              <a:latin typeface="Arial"/>
              <a:cs typeface="Arial"/>
            </a:endParaRPr>
          </a:p>
          <a:p>
            <a:pPr marL="498475" marR="5080" indent="-485775">
              <a:lnSpc>
                <a:spcPct val="100000"/>
              </a:lnSpc>
              <a:spcBef>
                <a:spcPts val="610"/>
              </a:spcBef>
              <a:buClr>
                <a:srgbClr val="A9A57C"/>
              </a:buClr>
              <a:buAutoNum type="arabicPeriod"/>
              <a:tabLst>
                <a:tab pos="499109" algn="l"/>
                <a:tab pos="499745" algn="l"/>
                <a:tab pos="3772535" algn="l"/>
              </a:tabLst>
            </a:pP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there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path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issue?	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What 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are </a:t>
            </a:r>
            <a:r>
              <a:rPr sz="2550" spc="75" dirty="0">
                <a:solidFill>
                  <a:srgbClr val="2F2B20"/>
                </a:solidFill>
                <a:latin typeface="Arial"/>
                <a:cs typeface="Arial"/>
              </a:rPr>
              <a:t>two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ways you</a:t>
            </a:r>
            <a:r>
              <a:rPr sz="2550" spc="-1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could 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get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script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</a:t>
            </a:r>
            <a:r>
              <a:rPr sz="2550" spc="-15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run?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26E735-4FB1-4227-8780-5069CADF160F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3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34051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P</a:t>
            </a:r>
            <a:r>
              <a:rPr spc="-229" dirty="0"/>
              <a:t>r</a:t>
            </a:r>
            <a:r>
              <a:rPr spc="-25" dirty="0"/>
              <a:t>o</a:t>
            </a:r>
            <a:r>
              <a:rPr spc="75" dirty="0"/>
              <a:t>c</a:t>
            </a:r>
            <a:r>
              <a:rPr spc="-200" dirty="0"/>
              <a:t>e</a:t>
            </a:r>
            <a:r>
              <a:rPr spc="-110" dirty="0"/>
              <a:t>ss</a:t>
            </a:r>
            <a:r>
              <a:rPr spc="-200" dirty="0"/>
              <a:t>e</a:t>
            </a:r>
            <a:r>
              <a:rPr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662708"/>
            <a:ext cx="8599824" cy="2679580"/>
          </a:xfrm>
          <a:prstGeom prst="rect">
            <a:avLst/>
          </a:prstGeom>
        </p:spPr>
        <p:txBody>
          <a:bodyPr vert="horz" wrap="square" lIns="0" tIns="93345" rIns="0" bIns="0" rtlCol="0" anchor="t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73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process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unique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task;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it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may 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have</a:t>
            </a:r>
            <a:r>
              <a:rPr sz="2550" spc="-1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threads</a:t>
            </a:r>
            <a:endParaRPr lang="en-US" sz="2550">
              <a:latin typeface="Arial"/>
              <a:cs typeface="Arial"/>
            </a:endParaRPr>
          </a:p>
          <a:p>
            <a:pPr marL="255270" indent="-24257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Examples:</a:t>
            </a:r>
            <a:endParaRPr sz="2550">
              <a:latin typeface="Arial"/>
              <a:cs typeface="Arial"/>
            </a:endParaRPr>
          </a:p>
          <a:p>
            <a:pPr marL="572135" lvl="1" indent="-242570">
              <a:lnSpc>
                <a:spcPct val="100000"/>
              </a:lnSpc>
              <a:spcBef>
                <a:spcPts val="59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  <a:tab pos="4417060" algn="l"/>
              </a:tabLst>
            </a:pP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Foreground</a:t>
            </a:r>
            <a:r>
              <a:rPr sz="2300" spc="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vs</a:t>
            </a:r>
            <a:r>
              <a:rPr sz="2300" spc="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background	</a:t>
            </a:r>
            <a:r>
              <a:rPr sz="2300" spc="-165" dirty="0">
                <a:solidFill>
                  <a:srgbClr val="2F2B20"/>
                </a:solidFill>
                <a:latin typeface="Arial"/>
                <a:cs typeface="Arial"/>
              </a:rPr>
              <a:t>( </a:t>
            </a:r>
            <a:r>
              <a:rPr sz="2300" spc="-65" dirty="0">
                <a:solidFill>
                  <a:srgbClr val="2F2B20"/>
                </a:solidFill>
                <a:latin typeface="Arial"/>
                <a:cs typeface="Arial"/>
              </a:rPr>
              <a:t>&amp;</a:t>
            </a:r>
            <a:r>
              <a:rPr sz="2300" spc="-28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-165" dirty="0">
                <a:solidFill>
                  <a:srgbClr val="2F2B20"/>
                </a:solidFill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  <a:p>
            <a:pPr marL="572135" lvl="1" indent="-242570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jobs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endParaRPr sz="2300">
              <a:latin typeface="Arial"/>
              <a:cs typeface="Arial"/>
            </a:endParaRPr>
          </a:p>
          <a:p>
            <a:pPr marL="572135" lvl="1" indent="-242570">
              <a:spcBef>
                <a:spcPts val="64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  <a:tab pos="2574925" algn="l"/>
                <a:tab pos="2823845" algn="l"/>
              </a:tabLst>
            </a:pPr>
            <a:r>
              <a:rPr lang="en-US" sz="2300" spc="50">
                <a:solidFill>
                  <a:srgbClr val="2F2B20"/>
                </a:solidFill>
                <a:latin typeface="Arial"/>
                <a:cs typeface="Arial"/>
              </a:rPr>
              <a:t>Ctrl-C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vs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z="2300" spc="50">
                <a:solidFill>
                  <a:srgbClr val="2F2B20"/>
                </a:solidFill>
                <a:latin typeface="Arial"/>
                <a:cs typeface="Arial"/>
              </a:rPr>
              <a:t>Ctrl-Z </a:t>
            </a:r>
            <a:r>
              <a:rPr sz="2300" spc="0">
                <a:solidFill>
                  <a:srgbClr val="2F2B20"/>
                </a:solidFill>
                <a:latin typeface="Arial"/>
                <a:cs typeface="Arial"/>
              </a:rPr>
              <a:t>;</a:t>
            </a:r>
            <a:r>
              <a:rPr lang="en-US" sz="230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300" spc="75">
                <a:solidFill>
                  <a:srgbClr val="2F2B20"/>
                </a:solidFill>
                <a:latin typeface="Arial"/>
                <a:cs typeface="Arial"/>
              </a:rPr>
              <a:t>bg</a:t>
            </a:r>
            <a:endParaRPr sz="2300">
              <a:latin typeface="Arial"/>
              <a:cs typeface="Arial"/>
            </a:endParaRPr>
          </a:p>
          <a:p>
            <a:pPr marL="572135" lvl="1" indent="-242570">
              <a:lnSpc>
                <a:spcPct val="100000"/>
              </a:lnSpc>
              <a:spcBef>
                <a:spcPts val="61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kill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6AF0E41-F898-40B2-8FB7-454E4A75DAF4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1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23090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Outline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10913551" y="6347001"/>
            <a:ext cx="705041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35" dirty="0"/>
              <a:t>6/</a:t>
            </a:r>
            <a:r>
              <a:rPr lang="en-US" spc="25" dirty="0"/>
              <a:t>25/</a:t>
            </a:r>
            <a:r>
              <a:rPr lang="en-US" dirty="0"/>
              <a:t>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</p:spPr>
        <p:txBody>
          <a:bodyPr vert="horz" wrap="square" lIns="0" tIns="104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0" dirty="0"/>
              <a:t>3</a:t>
            </a:fld>
            <a:endParaRPr spc="0" dirty="0"/>
          </a:p>
        </p:txBody>
      </p:sp>
      <p:sp>
        <p:nvSpPr>
          <p:cNvPr id="6" name="object 6"/>
          <p:cNvSpPr txBox="1"/>
          <p:nvPr/>
        </p:nvSpPr>
        <p:spPr>
          <a:xfrm>
            <a:off x="878686" y="1395246"/>
            <a:ext cx="9782848" cy="3772186"/>
          </a:xfrm>
          <a:prstGeom prst="rect">
            <a:avLst/>
          </a:prstGeom>
        </p:spPr>
        <p:txBody>
          <a:bodyPr vert="horz" wrap="square" lIns="0" tIns="93345" rIns="0" bIns="0" rtlCol="0" anchor="t">
            <a:spAutoFit/>
          </a:bodyPr>
          <a:lstStyle/>
          <a:p>
            <a:pPr marL="377825" indent="-243840">
              <a:lnSpc>
                <a:spcPct val="100000"/>
              </a:lnSpc>
              <a:spcBef>
                <a:spcPts val="735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What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is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Linux?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Why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use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Linux?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What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happens when you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log</a:t>
            </a:r>
            <a:r>
              <a:rPr sz="2550" spc="-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in?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10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Shells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environment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Commands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Files </a:t>
            </a:r>
            <a:r>
              <a:rPr sz="2550" spc="140" dirty="0">
                <a:solidFill>
                  <a:srgbClr val="2F2B20"/>
                </a:solidFill>
                <a:latin typeface="Arial"/>
                <a:cs typeface="Arial"/>
              </a:rPr>
              <a:t>/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Directories </a:t>
            </a:r>
            <a:r>
              <a:rPr sz="2550" spc="140" dirty="0">
                <a:solidFill>
                  <a:srgbClr val="2F2B20"/>
                </a:solidFill>
                <a:latin typeface="Arial"/>
                <a:cs typeface="Arial"/>
              </a:rPr>
              <a:t>/</a:t>
            </a:r>
            <a:r>
              <a:rPr sz="2550" spc="-18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Filesystems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Processes</a:t>
            </a:r>
            <a:endParaRPr sz="2550" dirty="0">
              <a:latin typeface="Arial"/>
              <a:cs typeface="Arial"/>
            </a:endParaRPr>
          </a:p>
          <a:p>
            <a:pPr marL="377825" indent="-243840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377825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More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about</a:t>
            </a:r>
            <a:r>
              <a:rPr sz="2550" spc="-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shells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9668CBE-6A9F-4444-AE07-BFFA3F9243EC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8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57634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More </a:t>
            </a:r>
            <a:r>
              <a:rPr spc="-20" dirty="0"/>
              <a:t>about</a:t>
            </a:r>
            <a:r>
              <a:rPr spc="-434" dirty="0"/>
              <a:t> </a:t>
            </a:r>
            <a:r>
              <a:rPr spc="-125" dirty="0"/>
              <a:t>shells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659883"/>
            <a:ext cx="9143230" cy="273367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6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Input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output</a:t>
            </a:r>
            <a:r>
              <a:rPr sz="2550" spc="-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redirection</a:t>
            </a:r>
            <a:endParaRPr sz="255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2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  <a:tab pos="7054215" algn="l"/>
              </a:tabLst>
            </a:pP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Send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from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new</a:t>
            </a:r>
            <a:r>
              <a:rPr sz="2300" spc="1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 with	&gt;</a:t>
            </a:r>
            <a:endParaRPr sz="230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  <a:tab pos="5688965" algn="l"/>
              </a:tabLst>
            </a:pP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Append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an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existing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 with	&gt;&gt;</a:t>
            </a:r>
            <a:endParaRPr sz="2300" dirty="0">
              <a:latin typeface="Arial"/>
              <a:cs typeface="Arial"/>
            </a:endParaRPr>
          </a:p>
          <a:p>
            <a:pPr marL="572135" lvl="1" indent="-243204">
              <a:lnSpc>
                <a:spcPct val="100000"/>
              </a:lnSpc>
              <a:spcBef>
                <a:spcPts val="605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  <a:tab pos="5836920" algn="l"/>
              </a:tabLst>
            </a:pP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Use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0" dirty="0">
                <a:solidFill>
                  <a:srgbClr val="2F2B20"/>
                </a:solidFill>
                <a:latin typeface="Arial"/>
                <a:cs typeface="Arial"/>
              </a:rPr>
              <a:t>file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as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input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-3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2300" spc="1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with	&lt;</a:t>
            </a:r>
            <a:endParaRPr sz="2300" dirty="0">
              <a:latin typeface="Arial"/>
              <a:cs typeface="Arial"/>
            </a:endParaRPr>
          </a:p>
          <a:p>
            <a:pPr marL="255904" marR="5080" indent="-243204">
              <a:lnSpc>
                <a:spcPct val="100000"/>
              </a:lnSpc>
              <a:spcBef>
                <a:spcPts val="625"/>
              </a:spcBef>
              <a:buClr>
                <a:srgbClr val="A9A57C"/>
              </a:buClr>
              <a:buChar char="•"/>
              <a:tabLst>
                <a:tab pos="256540" algn="l"/>
                <a:tab pos="1336040" algn="l"/>
              </a:tabLst>
            </a:pP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Pipes:	</a:t>
            </a:r>
            <a:r>
              <a:rPr sz="2550" spc="-95" dirty="0">
                <a:solidFill>
                  <a:srgbClr val="2F2B20"/>
                </a:solidFill>
                <a:latin typeface="Arial"/>
                <a:cs typeface="Arial"/>
              </a:rPr>
              <a:t>|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sends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output 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one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command </a:t>
            </a:r>
            <a:r>
              <a:rPr sz="2550" spc="65" dirty="0">
                <a:solidFill>
                  <a:srgbClr val="2F2B20"/>
                </a:solidFill>
                <a:latin typeface="Arial"/>
                <a:cs typeface="Arial"/>
              </a:rPr>
              <a:t>to</a:t>
            </a:r>
            <a:r>
              <a:rPr sz="2550" spc="-16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another 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endParaRPr sz="2550" dirty="0">
              <a:latin typeface="Arial"/>
              <a:cs typeface="Arial"/>
            </a:endParaRPr>
          </a:p>
          <a:p>
            <a:pPr marL="607695">
              <a:lnSpc>
                <a:spcPct val="100000"/>
              </a:lnSpc>
              <a:spcBef>
                <a:spcPts val="545"/>
              </a:spcBef>
            </a:pPr>
            <a:r>
              <a:rPr sz="2550" spc="0" dirty="0">
                <a:solidFill>
                  <a:srgbClr val="2F2B20"/>
                </a:solidFill>
                <a:latin typeface="Courier New"/>
                <a:cs typeface="Courier New"/>
              </a:rPr>
              <a:t>ps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-ef </a:t>
            </a:r>
            <a:r>
              <a:rPr sz="2550" spc="5" dirty="0">
                <a:solidFill>
                  <a:srgbClr val="2F2B20"/>
                </a:solidFill>
                <a:latin typeface="Courier New"/>
                <a:cs typeface="Courier New"/>
              </a:rPr>
              <a:t>| </a:t>
            </a:r>
            <a:r>
              <a:rPr sz="2550" dirty="0">
                <a:solidFill>
                  <a:srgbClr val="2F2B20"/>
                </a:solidFill>
                <a:latin typeface="Courier New"/>
                <a:cs typeface="Courier New"/>
              </a:rPr>
              <a:t>grep</a:t>
            </a:r>
            <a:r>
              <a:rPr sz="2550" spc="-7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550" dirty="0" smtClean="0">
                <a:solidFill>
                  <a:srgbClr val="2F2B20"/>
                </a:solidFill>
                <a:latin typeface="Courier New"/>
                <a:cs typeface="Courier New"/>
              </a:rPr>
              <a:t>$USER</a:t>
            </a:r>
            <a:endParaRPr sz="2550" dirty="0">
              <a:latin typeface="Courier New"/>
              <a:cs typeface="Courier Ne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147C44B-4FB5-4D31-B66F-ED9BB73892A6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xmlns="" id="{37BE5A64-29B4-47AB-A64A-BD2BAABE8114}"/>
              </a:ext>
            </a:extLst>
          </p:cNvPr>
          <p:cNvSpPr txBox="1">
            <a:spLocks/>
          </p:cNvSpPr>
          <p:nvPr/>
        </p:nvSpPr>
        <p:spPr>
          <a:xfrm>
            <a:off x="878686" y="402509"/>
            <a:ext cx="10759044" cy="149015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pc="-125" dirty="0"/>
              <a:t>Shell Wildcards </a:t>
            </a:r>
            <a:endParaRPr lang="en-US" spc="-125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pc="-125" dirty="0" smtClean="0"/>
              <a:t>and</a:t>
            </a:r>
            <a:r>
              <a:rPr lang="en-US" spc="-125" dirty="0"/>
              <a:t> Special Characters</a:t>
            </a:r>
            <a:endParaRPr lang="en-US" spc="-125" dirty="0">
              <a:cs typeface="Calibri Ligh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85FBE412-47F3-4619-8BBE-605DC9269ACF}"/>
              </a:ext>
            </a:extLst>
          </p:cNvPr>
          <p:cNvSpPr txBox="1"/>
          <p:nvPr/>
        </p:nvSpPr>
        <p:spPr>
          <a:xfrm>
            <a:off x="959780" y="2162803"/>
            <a:ext cx="9998253" cy="1667123"/>
          </a:xfrm>
          <a:prstGeom prst="rect">
            <a:avLst/>
          </a:prstGeom>
        </p:spPr>
        <p:txBody>
          <a:bodyPr vert="horz" wrap="square" lIns="0" tIns="96520" rIns="0" bIns="0" rtlCol="0" anchor="t">
            <a:spAutoFit/>
          </a:bodyPr>
          <a:lstStyle/>
          <a:p>
            <a:pPr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Courier New"/>
                <a:cs typeface="Courier New"/>
              </a:rPr>
              <a:t>* - matches zero or more characters</a:t>
            </a:r>
            <a:r>
              <a:rPr lang="en-US" sz="2550" dirty="0">
                <a:solidFill>
                  <a:srgbClr val="000000"/>
                </a:solidFill>
                <a:latin typeface="Courier New"/>
                <a:cs typeface="Courier New"/>
              </a:rPr>
              <a:t> </a:t>
            </a:r>
            <a:endParaRPr lang="en-US" sz="2550" dirty="0">
              <a:latin typeface="Courier New"/>
              <a:cs typeface="Courier New"/>
            </a:endParaRPr>
          </a:p>
          <a:p>
            <a:pPr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Courier New"/>
                <a:cs typeface="Courier New"/>
              </a:rPr>
              <a:t>? - matches a single character</a:t>
            </a:r>
            <a:r>
              <a:rPr lang="en-US" sz="2550" dirty="0">
                <a:solidFill>
                  <a:srgbClr val="000000"/>
                </a:solidFill>
                <a:latin typeface="Courier New"/>
                <a:cs typeface="Courier New"/>
              </a:rPr>
              <a:t> </a:t>
            </a:r>
            <a:endParaRPr lang="en-US" sz="2550" dirty="0">
              <a:latin typeface="Courier New"/>
              <a:cs typeface="Courier New"/>
            </a:endParaRPr>
          </a:p>
          <a:p>
            <a:pPr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Courier New"/>
                <a:cs typeface="Courier New"/>
              </a:rPr>
              <a:t># - comment; rest of the line is ignored</a:t>
            </a:r>
            <a:r>
              <a:rPr lang="en-US" sz="2550" dirty="0">
                <a:solidFill>
                  <a:srgbClr val="000000"/>
                </a:solidFill>
                <a:latin typeface="Courier New"/>
                <a:cs typeface="Courier New"/>
              </a:rPr>
              <a:t> </a:t>
            </a:r>
            <a:endParaRPr lang="en-US" sz="2550" dirty="0">
              <a:latin typeface="Courier New"/>
              <a:cs typeface="Courier New"/>
            </a:endParaRPr>
          </a:p>
          <a:p>
            <a:pPr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Courier New"/>
                <a:cs typeface="Courier New"/>
              </a:rPr>
              <a:t>\ - escape; don’t interpret the next character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C1AF209-7107-4C5A-8C7A-4D333D393E70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3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8686" y="576721"/>
            <a:ext cx="8916824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40" dirty="0" smtClean="0"/>
              <a:t>Thank</a:t>
            </a:r>
            <a:r>
              <a:rPr lang="en-US" sz="6400" spc="-300" dirty="0"/>
              <a:t> </a:t>
            </a:r>
            <a:r>
              <a:rPr sz="6400" spc="-90" dirty="0" smtClean="0"/>
              <a:t>you</a:t>
            </a:r>
            <a:r>
              <a:rPr sz="6400" spc="-90" dirty="0"/>
              <a:t>!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935658" y="1691640"/>
            <a:ext cx="10597212" cy="41626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3400" spc="-50" dirty="0">
                <a:solidFill>
                  <a:srgbClr val="2F2B20"/>
                </a:solidFill>
                <a:latin typeface="Arial"/>
                <a:cs typeface="Arial"/>
              </a:rPr>
              <a:t>Please </a:t>
            </a:r>
            <a:r>
              <a:rPr sz="3400" spc="10" dirty="0">
                <a:solidFill>
                  <a:srgbClr val="2F2B20"/>
                </a:solidFill>
                <a:latin typeface="Arial"/>
                <a:cs typeface="Arial"/>
              </a:rPr>
              <a:t>fill </a:t>
            </a:r>
            <a:r>
              <a:rPr sz="3400" spc="55" dirty="0">
                <a:solidFill>
                  <a:srgbClr val="2F2B20"/>
                </a:solidFill>
                <a:latin typeface="Arial"/>
                <a:cs typeface="Arial"/>
              </a:rPr>
              <a:t>out </a:t>
            </a:r>
            <a:r>
              <a:rPr sz="340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3400" spc="-35" dirty="0">
                <a:solidFill>
                  <a:srgbClr val="2F2B20"/>
                </a:solidFill>
                <a:latin typeface="Arial"/>
                <a:cs typeface="Arial"/>
              </a:rPr>
              <a:t>survey!!!  </a:t>
            </a:r>
            <a:r>
              <a:rPr lang="en-US" sz="3400" spc="-35" dirty="0" smtClean="0">
                <a:solidFill>
                  <a:srgbClr val="2F2B20"/>
                </a:solidFill>
                <a:latin typeface="Arial"/>
                <a:cs typeface="Arial"/>
              </a:rPr>
              <a:t/>
            </a:r>
            <a:br>
              <a:rPr lang="en-US" sz="3400" spc="-35" dirty="0" smtClean="0">
                <a:solidFill>
                  <a:srgbClr val="2F2B20"/>
                </a:solidFill>
                <a:latin typeface="Arial"/>
                <a:cs typeface="Arial"/>
              </a:rPr>
            </a:br>
            <a:r>
              <a:rPr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  <a:hlinkClick r:id="rId2"/>
              </a:rPr>
              <a:t>http</a:t>
            </a:r>
            <a:r>
              <a:rPr sz="3400" u="heavy" spc="40" dirty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  <a:hlinkClick r:id="rId2"/>
              </a:rPr>
              <a:t>://tinyurl.com/curc-survey</a:t>
            </a:r>
            <a:r>
              <a:rPr lang="en-US"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  <a:hlinkClick r:id="rId2"/>
              </a:rPr>
              <a:t>18</a:t>
            </a:r>
            <a:r>
              <a:rPr lang="en-US"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</a:rPr>
              <a:t/>
            </a:r>
            <a:br>
              <a:rPr lang="en-US"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</a:rPr>
            </a:br>
            <a:r>
              <a:rPr lang="en-US"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</a:rPr>
              <a:t/>
            </a:r>
            <a:br>
              <a:rPr lang="en-US" sz="3400" u="heavy" spc="40" dirty="0" smtClean="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latin typeface="Arial"/>
                <a:cs typeface="Arial"/>
              </a:rPr>
            </a:br>
            <a:r>
              <a:rPr lang="en-US" sz="3600" spc="-25" dirty="0" smtClean="0">
                <a:solidFill>
                  <a:srgbClr val="2F2B20"/>
                </a:solidFill>
                <a:cs typeface="Arial"/>
              </a:rPr>
              <a:t>Slides and</a:t>
            </a:r>
            <a:r>
              <a:rPr lang="en-US" sz="3600" spc="-25" dirty="0" smtClean="0">
                <a:solidFill>
                  <a:srgbClr val="2F2B20"/>
                </a:solidFill>
                <a:cs typeface="Arial"/>
              </a:rPr>
              <a:t> </a:t>
            </a:r>
            <a:r>
              <a:rPr lang="en-US" sz="3600" spc="25" dirty="0" smtClean="0">
                <a:solidFill>
                  <a:srgbClr val="2F2B20"/>
                </a:solidFill>
                <a:cs typeface="Arial"/>
              </a:rPr>
              <a:t>files:</a:t>
            </a:r>
            <a:endParaRPr lang="en-US" sz="3600" dirty="0">
              <a:cs typeface="Arial"/>
            </a:endParaRPr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://github.com/ResearchComputing/Supercomputing_Spin_Up_Spring_2020</a:t>
            </a:r>
            <a:endParaRPr lang="en-US" sz="2000" spc="15" dirty="0">
              <a:solidFill>
                <a:srgbClr val="675E47"/>
              </a:solidFill>
              <a:cs typeface="Arial"/>
            </a:endParaRPr>
          </a:p>
          <a:p>
            <a:r>
              <a:rPr lang="en-US" sz="3400" spc="4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2300" spc="-25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300" spc="65" dirty="0">
                <a:solidFill>
                  <a:srgbClr val="2F2B20"/>
                </a:solidFill>
                <a:latin typeface="Arial"/>
                <a:cs typeface="Arial"/>
              </a:rPr>
              <a:t>good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introductory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online</a:t>
            </a:r>
            <a:r>
              <a:rPr sz="2300" spc="-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tutorial: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550" spc="10" dirty="0">
                <a:solidFill>
                  <a:srgbClr val="FF6600"/>
                </a:solidFill>
                <a:latin typeface="Arial"/>
                <a:cs typeface="Arial"/>
                <a:hlinkClick r:id="rId4"/>
              </a:rPr>
              <a:t>http://www.ee.surrey.ac.uk/Teaching/Unix/index.html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80B6913-58A2-4B92-9FBE-FF7B703C7A86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434" dirty="0"/>
              <a:t> </a:t>
            </a:r>
            <a:r>
              <a:rPr spc="-75" dirty="0"/>
              <a:t>Linux?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10913551" y="6347001"/>
            <a:ext cx="705041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35" dirty="0"/>
              <a:t>6/</a:t>
            </a:r>
            <a:r>
              <a:rPr lang="en-US" spc="25" dirty="0"/>
              <a:t>25/</a:t>
            </a:r>
            <a:r>
              <a:rPr lang="en-US" dirty="0"/>
              <a:t>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</p:spPr>
        <p:txBody>
          <a:bodyPr vert="horz" wrap="square" lIns="0" tIns="104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0" dirty="0"/>
              <a:t>4</a:t>
            </a:fld>
            <a:endParaRPr spc="0" dirty="0"/>
          </a:p>
        </p:txBody>
      </p:sp>
      <p:sp>
        <p:nvSpPr>
          <p:cNvPr id="6" name="object 6"/>
          <p:cNvSpPr txBox="1"/>
          <p:nvPr/>
        </p:nvSpPr>
        <p:spPr>
          <a:xfrm>
            <a:off x="1026211" y="1490885"/>
            <a:ext cx="9961418" cy="3946593"/>
          </a:xfrm>
          <a:prstGeom prst="rect">
            <a:avLst/>
          </a:prstGeom>
        </p:spPr>
        <p:txBody>
          <a:bodyPr vert="horz" wrap="square" lIns="0" tIns="93345" rIns="0" bIns="0" rtlCol="0" anchor="t">
            <a:spAutoFit/>
          </a:bodyPr>
          <a:lstStyle/>
          <a:p>
            <a:pPr marL="255270" indent="-242570">
              <a:spcBef>
                <a:spcPts val="73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5" dirty="0">
                <a:latin typeface="Arial"/>
                <a:cs typeface="Arial"/>
              </a:rPr>
              <a:t>Part </a:t>
            </a:r>
            <a:r>
              <a:rPr sz="2550" spc="40" dirty="0">
                <a:latin typeface="Arial"/>
                <a:cs typeface="Arial"/>
              </a:rPr>
              <a:t>of </a:t>
            </a:r>
            <a:r>
              <a:rPr sz="2550" spc="10" dirty="0">
                <a:latin typeface="Arial"/>
                <a:cs typeface="Arial"/>
              </a:rPr>
              <a:t>the </a:t>
            </a:r>
            <a:r>
              <a:rPr lang="en-US" sz="2550" spc="10" dirty="0">
                <a:latin typeface="Arial"/>
                <a:cs typeface="Arial"/>
              </a:rPr>
              <a:t>Unix-like </a:t>
            </a:r>
            <a:r>
              <a:rPr sz="2550" spc="5" dirty="0">
                <a:latin typeface="Arial"/>
                <a:cs typeface="Arial"/>
              </a:rPr>
              <a:t>family </a:t>
            </a:r>
            <a:r>
              <a:rPr sz="2550" spc="40" dirty="0">
                <a:latin typeface="Arial"/>
                <a:cs typeface="Arial"/>
              </a:rPr>
              <a:t>of </a:t>
            </a:r>
            <a:r>
              <a:rPr sz="2550" spc="15" dirty="0">
                <a:latin typeface="Arial"/>
                <a:cs typeface="Arial"/>
              </a:rPr>
              <a:t>operating</a:t>
            </a:r>
            <a:r>
              <a:rPr sz="2550" spc="-225" dirty="0">
                <a:latin typeface="Arial"/>
                <a:cs typeface="Arial"/>
              </a:rPr>
              <a:t> </a:t>
            </a:r>
            <a:r>
              <a:rPr sz="2550" spc="5" dirty="0">
                <a:latin typeface="Arial"/>
                <a:cs typeface="Arial"/>
              </a:rPr>
              <a:t>systems.</a:t>
            </a:r>
            <a:endParaRPr lang="en-US" sz="2550" dirty="0">
              <a:latin typeface="Arial"/>
              <a:cs typeface="Arial"/>
            </a:endParaRPr>
          </a:p>
          <a:p>
            <a:pPr marL="255270" indent="-24257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0" dirty="0">
                <a:latin typeface="Arial"/>
                <a:cs typeface="Arial"/>
              </a:rPr>
              <a:t>Started </a:t>
            </a:r>
            <a:r>
              <a:rPr sz="2550" spc="0" dirty="0">
                <a:latin typeface="Arial"/>
                <a:cs typeface="Arial"/>
              </a:rPr>
              <a:t>in </a:t>
            </a:r>
            <a:r>
              <a:rPr sz="2550" spc="-20" dirty="0">
                <a:latin typeface="Arial"/>
                <a:cs typeface="Arial"/>
              </a:rPr>
              <a:t>early </a:t>
            </a:r>
            <a:r>
              <a:rPr sz="2550" spc="30" dirty="0">
                <a:latin typeface="Arial"/>
                <a:cs typeface="Arial"/>
              </a:rPr>
              <a:t>‘90s </a:t>
            </a:r>
            <a:r>
              <a:rPr sz="2550" spc="50" dirty="0">
                <a:latin typeface="Arial"/>
                <a:cs typeface="Arial"/>
              </a:rPr>
              <a:t>by </a:t>
            </a:r>
            <a:r>
              <a:rPr sz="2550" dirty="0">
                <a:latin typeface="Arial"/>
                <a:cs typeface="Arial"/>
              </a:rPr>
              <a:t>Linus</a:t>
            </a:r>
            <a:r>
              <a:rPr sz="2550" spc="-150" dirty="0">
                <a:latin typeface="Arial"/>
                <a:cs typeface="Arial"/>
              </a:rPr>
              <a:t> </a:t>
            </a:r>
            <a:r>
              <a:rPr sz="2550" spc="-35" dirty="0">
                <a:latin typeface="Arial"/>
                <a:cs typeface="Arial"/>
              </a:rPr>
              <a:t>Torvalds.</a:t>
            </a:r>
            <a:endParaRPr sz="2550" dirty="0">
              <a:latin typeface="Arial"/>
              <a:cs typeface="Arial"/>
            </a:endParaRPr>
          </a:p>
          <a:p>
            <a:pPr marL="255270" marR="63500" indent="-242570" algn="just"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-25" dirty="0">
                <a:latin typeface="Arial"/>
                <a:cs typeface="Arial"/>
              </a:rPr>
              <a:t>Typically r</a:t>
            </a:r>
            <a:r>
              <a:rPr sz="2550" spc="-15" dirty="0">
                <a:latin typeface="Arial"/>
                <a:cs typeface="Arial"/>
              </a:rPr>
              <a:t>efers </a:t>
            </a:r>
            <a:r>
              <a:rPr sz="2550" spc="10" dirty="0">
                <a:latin typeface="Arial"/>
                <a:cs typeface="Arial"/>
              </a:rPr>
              <a:t>only </a:t>
            </a:r>
            <a:r>
              <a:rPr sz="2550" spc="65" dirty="0">
                <a:latin typeface="Arial"/>
                <a:cs typeface="Arial"/>
              </a:rPr>
              <a:t>to </a:t>
            </a:r>
            <a:r>
              <a:rPr sz="2550" spc="10" dirty="0">
                <a:latin typeface="Arial"/>
                <a:cs typeface="Arial"/>
              </a:rPr>
              <a:t>the </a:t>
            </a:r>
            <a:r>
              <a:rPr sz="2550" dirty="0">
                <a:latin typeface="Arial"/>
                <a:cs typeface="Arial"/>
              </a:rPr>
              <a:t>kernel</a:t>
            </a:r>
            <a:r>
              <a:rPr lang="en-US" sz="2550" dirty="0">
                <a:latin typeface="Arial"/>
                <a:cs typeface="Arial"/>
              </a:rPr>
              <a:t> with</a:t>
            </a:r>
            <a:r>
              <a:rPr sz="2550" dirty="0">
                <a:latin typeface="Arial"/>
                <a:cs typeface="Arial"/>
              </a:rPr>
              <a:t> </a:t>
            </a:r>
            <a:r>
              <a:rPr sz="2550" spc="10" dirty="0">
                <a:latin typeface="Arial"/>
                <a:cs typeface="Arial"/>
              </a:rPr>
              <a:t>software </a:t>
            </a:r>
            <a:r>
              <a:rPr sz="2550" spc="25" dirty="0">
                <a:latin typeface="Arial"/>
                <a:cs typeface="Arial"/>
              </a:rPr>
              <a:t>from </a:t>
            </a:r>
            <a:r>
              <a:rPr sz="2550" spc="10" dirty="0">
                <a:latin typeface="Arial"/>
                <a:cs typeface="Arial"/>
              </a:rPr>
              <a:t>the</a:t>
            </a:r>
            <a:r>
              <a:rPr lang="en-US" sz="2550" spc="10" dirty="0">
                <a:latin typeface="Arial"/>
                <a:cs typeface="Arial"/>
              </a:rPr>
              <a:t> </a:t>
            </a:r>
            <a:r>
              <a:rPr sz="2550" spc="-10" dirty="0">
                <a:latin typeface="Arial"/>
                <a:cs typeface="Arial"/>
              </a:rPr>
              <a:t>GNU </a:t>
            </a:r>
            <a:r>
              <a:rPr sz="2550" spc="25" dirty="0">
                <a:latin typeface="Arial"/>
                <a:cs typeface="Arial"/>
              </a:rPr>
              <a:t>project </a:t>
            </a:r>
            <a:r>
              <a:rPr sz="2550" spc="10" dirty="0">
                <a:latin typeface="Arial"/>
                <a:cs typeface="Arial"/>
              </a:rPr>
              <a:t>and </a:t>
            </a:r>
            <a:r>
              <a:rPr sz="2550" spc="-15" dirty="0">
                <a:latin typeface="Arial"/>
                <a:cs typeface="Arial"/>
              </a:rPr>
              <a:t>elsewhere layered </a:t>
            </a:r>
            <a:r>
              <a:rPr sz="2550" spc="15" dirty="0">
                <a:latin typeface="Arial"/>
                <a:cs typeface="Arial"/>
              </a:rPr>
              <a:t>on </a:t>
            </a:r>
            <a:r>
              <a:rPr sz="2550" spc="75" dirty="0">
                <a:latin typeface="Arial"/>
                <a:cs typeface="Arial"/>
              </a:rPr>
              <a:t>top </a:t>
            </a:r>
            <a:r>
              <a:rPr sz="2550" spc="65" dirty="0">
                <a:latin typeface="Arial"/>
                <a:cs typeface="Arial"/>
              </a:rPr>
              <a:t>to </a:t>
            </a:r>
            <a:r>
              <a:rPr sz="2550" spc="30" dirty="0">
                <a:latin typeface="Arial"/>
                <a:cs typeface="Arial"/>
              </a:rPr>
              <a:t>form</a:t>
            </a:r>
            <a:r>
              <a:rPr sz="2550" spc="-260" dirty="0">
                <a:latin typeface="Arial"/>
                <a:cs typeface="Arial"/>
              </a:rPr>
              <a:t> </a:t>
            </a:r>
            <a:r>
              <a:rPr sz="2550" spc="-40" dirty="0">
                <a:latin typeface="Arial"/>
                <a:cs typeface="Arial"/>
              </a:rPr>
              <a:t>a</a:t>
            </a:r>
            <a:r>
              <a:rPr lang="en-US" sz="2550" spc="-40" dirty="0">
                <a:latin typeface="Arial"/>
                <a:cs typeface="Arial"/>
              </a:rPr>
              <a:t> </a:t>
            </a:r>
            <a:r>
              <a:rPr sz="2550" spc="-40" dirty="0">
                <a:latin typeface="Arial"/>
                <a:cs typeface="Arial"/>
              </a:rPr>
              <a:t> </a:t>
            </a:r>
            <a:r>
              <a:rPr sz="2550" spc="30" dirty="0">
                <a:latin typeface="Arial"/>
                <a:cs typeface="Arial"/>
              </a:rPr>
              <a:t>complete </a:t>
            </a:r>
            <a:r>
              <a:rPr sz="2550" spc="-35" dirty="0">
                <a:latin typeface="Arial"/>
                <a:cs typeface="Arial"/>
              </a:rPr>
              <a:t>OS. </a:t>
            </a:r>
            <a:r>
              <a:rPr sz="2550" spc="50" dirty="0">
                <a:latin typeface="Arial"/>
                <a:cs typeface="Arial"/>
              </a:rPr>
              <a:t>Most </a:t>
            </a:r>
            <a:r>
              <a:rPr sz="2550" spc="0" dirty="0">
                <a:latin typeface="Arial"/>
                <a:cs typeface="Arial"/>
              </a:rPr>
              <a:t>is </a:t>
            </a:r>
            <a:r>
              <a:rPr sz="2550" spc="15" dirty="0">
                <a:latin typeface="Arial"/>
                <a:cs typeface="Arial"/>
              </a:rPr>
              <a:t>open</a:t>
            </a:r>
            <a:r>
              <a:rPr sz="2550" spc="-90" dirty="0">
                <a:latin typeface="Arial"/>
                <a:cs typeface="Arial"/>
              </a:rPr>
              <a:t> </a:t>
            </a:r>
            <a:r>
              <a:rPr sz="2550" spc="0" dirty="0">
                <a:latin typeface="Arial"/>
                <a:cs typeface="Arial"/>
              </a:rPr>
              <a:t>source.</a:t>
            </a:r>
            <a:endParaRPr sz="2550" dirty="0">
              <a:latin typeface="Arial"/>
              <a:cs typeface="Arial"/>
            </a:endParaRPr>
          </a:p>
          <a:p>
            <a:pPr marL="255270" marR="5080" indent="-242570">
              <a:lnSpc>
                <a:spcPct val="100000"/>
              </a:lnSpc>
              <a:spcBef>
                <a:spcPts val="62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30" dirty="0">
                <a:latin typeface="Arial"/>
                <a:cs typeface="Arial"/>
              </a:rPr>
              <a:t>Several </a:t>
            </a:r>
            <a:r>
              <a:rPr sz="2550" spc="25" dirty="0">
                <a:latin typeface="Arial"/>
                <a:cs typeface="Arial"/>
              </a:rPr>
              <a:t>distributions </a:t>
            </a:r>
            <a:r>
              <a:rPr sz="2550" spc="-45" dirty="0">
                <a:latin typeface="Arial"/>
                <a:cs typeface="Arial"/>
              </a:rPr>
              <a:t>are </a:t>
            </a:r>
            <a:r>
              <a:rPr sz="2550" spc="-10" dirty="0" smtClean="0">
                <a:latin typeface="Arial"/>
                <a:cs typeface="Arial"/>
              </a:rPr>
              <a:t>available</a:t>
            </a:r>
            <a:r>
              <a:rPr lang="en-US" sz="2550" spc="-10" dirty="0" smtClean="0">
                <a:latin typeface="Arial"/>
                <a:cs typeface="Arial"/>
              </a:rPr>
              <a:t>;</a:t>
            </a:r>
            <a:r>
              <a:rPr sz="2550" spc="-135" dirty="0" smtClean="0">
                <a:latin typeface="Arial"/>
                <a:cs typeface="Arial"/>
              </a:rPr>
              <a:t> </a:t>
            </a:r>
            <a:r>
              <a:rPr sz="2550" spc="25" dirty="0">
                <a:latin typeface="Arial"/>
                <a:cs typeface="Arial"/>
              </a:rPr>
              <a:t>from </a:t>
            </a:r>
            <a:r>
              <a:rPr sz="2550" spc="10" dirty="0" smtClean="0">
                <a:latin typeface="Arial"/>
                <a:cs typeface="Arial"/>
              </a:rPr>
              <a:t>enterprise-</a:t>
            </a:r>
            <a:r>
              <a:rPr sz="2550" spc="0" dirty="0" smtClean="0">
                <a:latin typeface="Arial"/>
                <a:cs typeface="Arial"/>
              </a:rPr>
              <a:t>grade</a:t>
            </a:r>
            <a:r>
              <a:rPr sz="2550" spc="0" dirty="0">
                <a:latin typeface="Arial"/>
                <a:cs typeface="Arial"/>
              </a:rPr>
              <a:t>, </a:t>
            </a:r>
            <a:r>
              <a:rPr sz="2550" dirty="0">
                <a:latin typeface="Arial"/>
                <a:cs typeface="Arial"/>
              </a:rPr>
              <a:t>like </a:t>
            </a:r>
            <a:r>
              <a:rPr sz="2550" spc="-60" dirty="0">
                <a:latin typeface="Arial"/>
                <a:cs typeface="Arial"/>
              </a:rPr>
              <a:t>RHEL </a:t>
            </a:r>
            <a:r>
              <a:rPr sz="2550" spc="25" dirty="0">
                <a:latin typeface="Arial"/>
                <a:cs typeface="Arial"/>
              </a:rPr>
              <a:t>or </a:t>
            </a:r>
            <a:r>
              <a:rPr sz="2550" spc="-50" dirty="0">
                <a:latin typeface="Arial"/>
                <a:cs typeface="Arial"/>
              </a:rPr>
              <a:t>SUSE, </a:t>
            </a:r>
            <a:r>
              <a:rPr sz="2550" spc="65" dirty="0">
                <a:latin typeface="Arial"/>
                <a:cs typeface="Arial"/>
              </a:rPr>
              <a:t>to </a:t>
            </a:r>
            <a:r>
              <a:rPr sz="2550" dirty="0">
                <a:latin typeface="Arial"/>
                <a:cs typeface="Arial"/>
              </a:rPr>
              <a:t>more </a:t>
            </a:r>
            <a:r>
              <a:rPr sz="2550" spc="15" dirty="0" smtClean="0">
                <a:latin typeface="Arial"/>
                <a:cs typeface="Arial"/>
              </a:rPr>
              <a:t>consumer-focused,</a:t>
            </a:r>
            <a:r>
              <a:rPr lang="en-US" sz="2550" spc="15" dirty="0" smtClean="0">
                <a:latin typeface="Arial"/>
                <a:cs typeface="Arial"/>
              </a:rPr>
              <a:t> </a:t>
            </a:r>
            <a:r>
              <a:rPr sz="2550" spc="0" dirty="0" smtClean="0">
                <a:latin typeface="Arial"/>
                <a:cs typeface="Arial"/>
              </a:rPr>
              <a:t>like</a:t>
            </a:r>
            <a:r>
              <a:rPr sz="2550" spc="-20" dirty="0" smtClean="0">
                <a:latin typeface="Arial"/>
                <a:cs typeface="Arial"/>
              </a:rPr>
              <a:t> </a:t>
            </a:r>
            <a:r>
              <a:rPr sz="2550" spc="25" dirty="0">
                <a:latin typeface="Arial"/>
                <a:cs typeface="Arial"/>
              </a:rPr>
              <a:t>Ubuntu.</a:t>
            </a:r>
            <a:endParaRPr sz="2550" dirty="0">
              <a:latin typeface="Arial"/>
              <a:cs typeface="Arial"/>
            </a:endParaRPr>
          </a:p>
          <a:p>
            <a:pPr marL="255270" marR="1076960" indent="-242570">
              <a:lnSpc>
                <a:spcPct val="100000"/>
              </a:lnSpc>
              <a:spcBef>
                <a:spcPts val="65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20" dirty="0">
                <a:latin typeface="Arial"/>
                <a:cs typeface="Arial"/>
              </a:rPr>
              <a:t>Runs </a:t>
            </a:r>
            <a:r>
              <a:rPr sz="2550" spc="25" dirty="0">
                <a:latin typeface="Arial"/>
                <a:cs typeface="Arial"/>
              </a:rPr>
              <a:t>on </a:t>
            </a:r>
            <a:r>
              <a:rPr sz="2550" spc="0" dirty="0">
                <a:latin typeface="Arial"/>
                <a:cs typeface="Arial"/>
              </a:rPr>
              <a:t>everything </a:t>
            </a:r>
            <a:r>
              <a:rPr sz="2550" spc="25" dirty="0">
                <a:latin typeface="Arial"/>
                <a:cs typeface="Arial"/>
              </a:rPr>
              <a:t>from </a:t>
            </a:r>
            <a:r>
              <a:rPr sz="2550" spc="30" dirty="0">
                <a:latin typeface="Arial"/>
                <a:cs typeface="Arial"/>
              </a:rPr>
              <a:t>embedded </a:t>
            </a:r>
            <a:r>
              <a:rPr sz="2550" spc="5" dirty="0">
                <a:latin typeface="Arial"/>
                <a:cs typeface="Arial"/>
              </a:rPr>
              <a:t>systems</a:t>
            </a:r>
            <a:r>
              <a:rPr sz="2550" spc="-165" dirty="0">
                <a:latin typeface="Arial"/>
                <a:cs typeface="Arial"/>
              </a:rPr>
              <a:t> </a:t>
            </a:r>
            <a:r>
              <a:rPr sz="2550" spc="65" dirty="0">
                <a:latin typeface="Arial"/>
                <a:cs typeface="Arial"/>
              </a:rPr>
              <a:t>to  </a:t>
            </a:r>
            <a:r>
              <a:rPr sz="2550" spc="15" dirty="0">
                <a:latin typeface="Arial"/>
                <a:cs typeface="Arial"/>
              </a:rPr>
              <a:t>supercomputers.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C51A7DF-930E-4685-B1E8-D465A6EAB5DE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9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09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Why Use</a:t>
            </a:r>
            <a:r>
              <a:rPr spc="-395" dirty="0"/>
              <a:t> </a:t>
            </a:r>
            <a:r>
              <a:rPr spc="-75" dirty="0"/>
              <a:t>Linux?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10913551" y="6347001"/>
            <a:ext cx="705041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pc="35" dirty="0"/>
              <a:t>6/</a:t>
            </a:r>
            <a:r>
              <a:rPr lang="en-US" spc="25" dirty="0"/>
              <a:t>25/</a:t>
            </a:r>
            <a:r>
              <a:rPr lang="en-US" dirty="0"/>
              <a:t>18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</p:spPr>
        <p:txBody>
          <a:bodyPr vert="horz" wrap="square" lIns="0" tIns="104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0" dirty="0"/>
              <a:t>5</a:t>
            </a:fld>
            <a:endParaRPr spc="0" dirty="0"/>
          </a:p>
        </p:txBody>
      </p:sp>
      <p:sp>
        <p:nvSpPr>
          <p:cNvPr id="6" name="object 6"/>
          <p:cNvSpPr txBox="1"/>
          <p:nvPr/>
        </p:nvSpPr>
        <p:spPr>
          <a:xfrm>
            <a:off x="1026211" y="1560329"/>
            <a:ext cx="10106890" cy="314637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255270" marR="5080" indent="-242570">
              <a:spcBef>
                <a:spcPts val="114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Arial"/>
                <a:cs typeface="Arial"/>
              </a:rPr>
              <a:t>D</a:t>
            </a:r>
            <a:r>
              <a:rPr lang="en-US" sz="2550" spc="15" dirty="0">
                <a:solidFill>
                  <a:srgbClr val="2F2B20"/>
                </a:solidFill>
                <a:latin typeface="Arial"/>
                <a:cs typeface="Arial"/>
              </a:rPr>
              <a:t>efault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operating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system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on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virtually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all</a:t>
            </a:r>
            <a:r>
              <a:rPr sz="2550" spc="-2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HPC</a:t>
            </a:r>
            <a:r>
              <a:rPr lang="en-US" sz="2550" spc="-15" dirty="0">
                <a:solidFill>
                  <a:srgbClr val="2F2B20"/>
                </a:solidFill>
                <a:latin typeface="Arial"/>
                <a:cs typeface="Arial"/>
              </a:rPr>
              <a:t> 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systems</a:t>
            </a:r>
            <a:endParaRPr lang="en-US" sz="2550" dirty="0">
              <a:latin typeface="Arial"/>
              <a:cs typeface="Arial"/>
            </a:endParaRPr>
          </a:p>
          <a:p>
            <a:pPr marL="255270" indent="-242570">
              <a:lnSpc>
                <a:spcPct val="100000"/>
              </a:lnSpc>
              <a:spcBef>
                <a:spcPts val="61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Arial"/>
                <a:cs typeface="Arial"/>
              </a:rPr>
              <a:t>Extremely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flexible</a:t>
            </a:r>
            <a:endParaRPr sz="2550" dirty="0">
              <a:latin typeface="Arial"/>
              <a:cs typeface="Arial"/>
            </a:endParaRPr>
          </a:p>
          <a:p>
            <a:pPr marL="255270" indent="-242570"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10" dirty="0">
                <a:solidFill>
                  <a:srgbClr val="2F2B20"/>
                </a:solidFill>
                <a:latin typeface="Arial"/>
                <a:cs typeface="Arial"/>
              </a:rPr>
              <a:t>Not overbearing</a:t>
            </a:r>
            <a:endParaRPr sz="2550" spc="1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255270" indent="-24257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15" dirty="0">
                <a:solidFill>
                  <a:srgbClr val="2F2B20"/>
                </a:solidFill>
                <a:latin typeface="Arial"/>
                <a:cs typeface="Arial"/>
              </a:rPr>
              <a:t>Fast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</a:t>
            </a:r>
            <a:r>
              <a:rPr sz="2550" spc="-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powerful</a:t>
            </a:r>
            <a:endParaRPr sz="2550" dirty="0">
              <a:latin typeface="Arial"/>
              <a:cs typeface="Arial"/>
            </a:endParaRPr>
          </a:p>
          <a:p>
            <a:pPr marL="255270" indent="-242570"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dirty="0">
                <a:solidFill>
                  <a:srgbClr val="2F2B20"/>
                </a:solidFill>
                <a:latin typeface="Arial"/>
                <a:cs typeface="Arial"/>
              </a:rPr>
              <a:t>Many </a:t>
            </a:r>
            <a:r>
              <a:rPr sz="2550" spc="40" dirty="0">
                <a:solidFill>
                  <a:srgbClr val="2F2B20"/>
                </a:solidFill>
                <a:latin typeface="Arial"/>
                <a:cs typeface="Arial"/>
              </a:rPr>
              <a:t>potent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tools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for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software</a:t>
            </a:r>
            <a:r>
              <a:rPr sz="2550" spc="-1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5" dirty="0">
                <a:solidFill>
                  <a:srgbClr val="2F2B20"/>
                </a:solidFill>
                <a:latin typeface="Arial"/>
                <a:cs typeface="Arial"/>
              </a:rPr>
              <a:t>development</a:t>
            </a:r>
            <a:endParaRPr sz="2550" dirty="0">
              <a:latin typeface="Arial"/>
              <a:cs typeface="Arial"/>
            </a:endParaRPr>
          </a:p>
          <a:p>
            <a:pPr marL="255270" marR="479425" indent="-24257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95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can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get started </a:t>
            </a:r>
            <a:r>
              <a:rPr sz="2550" spc="50" dirty="0">
                <a:solidFill>
                  <a:srgbClr val="2F2B20"/>
                </a:solidFill>
                <a:latin typeface="Arial"/>
                <a:cs typeface="Arial"/>
              </a:rPr>
              <a:t>with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few basic </a:t>
            </a:r>
            <a:r>
              <a:rPr sz="2550" spc="30" dirty="0">
                <a:solidFill>
                  <a:srgbClr val="2F2B20"/>
                </a:solidFill>
                <a:latin typeface="Arial"/>
                <a:cs typeface="Arial"/>
              </a:rPr>
              <a:t>commands</a:t>
            </a:r>
            <a:r>
              <a:rPr sz="2550" spc="-1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and 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build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from</a:t>
            </a:r>
            <a:r>
              <a:rPr sz="2550" spc="-6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there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4044FA-67B3-4D1B-84B8-95C7165291C2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4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2691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How </a:t>
            </a:r>
            <a:r>
              <a:rPr spc="75" dirty="0"/>
              <a:t>do </a:t>
            </a:r>
            <a:r>
              <a:rPr spc="-45" dirty="0"/>
              <a:t>you </a:t>
            </a:r>
            <a:r>
              <a:rPr spc="-15" dirty="0"/>
              <a:t>log</a:t>
            </a:r>
            <a:r>
              <a:rPr spc="-1010" dirty="0"/>
              <a:t> </a:t>
            </a:r>
            <a:r>
              <a:rPr spc="-110" dirty="0"/>
              <a:t>in?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</p:spPr>
        <p:txBody>
          <a:bodyPr vert="horz" wrap="square" lIns="0" tIns="1045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0" dirty="0"/>
              <a:t>6</a:t>
            </a:fld>
            <a:endParaRPr spc="0" dirty="0"/>
          </a:p>
        </p:txBody>
      </p:sp>
      <p:sp>
        <p:nvSpPr>
          <p:cNvPr id="6" name="object 6"/>
          <p:cNvSpPr txBox="1"/>
          <p:nvPr/>
        </p:nvSpPr>
        <p:spPr>
          <a:xfrm>
            <a:off x="1026210" y="1639944"/>
            <a:ext cx="10450176" cy="420307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14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6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2550" spc="0" dirty="0">
                <a:solidFill>
                  <a:srgbClr val="2F2B20"/>
                </a:solidFill>
                <a:latin typeface="Arial"/>
                <a:cs typeface="Arial"/>
              </a:rPr>
              <a:t>remote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system, 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use Secure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Shell</a:t>
            </a:r>
            <a:r>
              <a:rPr sz="2550" spc="1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95" dirty="0">
                <a:solidFill>
                  <a:srgbClr val="2F2B20"/>
                </a:solidFill>
                <a:latin typeface="Arial"/>
                <a:cs typeface="Arial"/>
              </a:rPr>
              <a:t>(SSH)</a:t>
            </a:r>
            <a:endParaRPr lang="en-US" sz="2550" dirty="0">
              <a:latin typeface="Arial"/>
              <a:cs typeface="Arial"/>
            </a:endParaRPr>
          </a:p>
          <a:p>
            <a:pPr marL="255270" indent="-242570"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From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Windows</a:t>
            </a:r>
            <a:endParaRPr lang="en-US" sz="255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12470" lvl="1" indent="-242570"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-135" dirty="0">
                <a:solidFill>
                  <a:srgbClr val="2F2B20"/>
                </a:solidFill>
                <a:latin typeface="Arial"/>
                <a:cs typeface="Arial"/>
              </a:rPr>
              <a:t>Non-GUI SSH application: Windows PowerShell </a:t>
            </a:r>
            <a:endParaRPr lang="en-US" sz="255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12470" lvl="1" indent="-242570"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GUI </a:t>
            </a:r>
            <a:r>
              <a:rPr sz="2550" spc="-35" dirty="0">
                <a:solidFill>
                  <a:srgbClr val="2F2B20"/>
                </a:solidFill>
                <a:latin typeface="Arial"/>
                <a:cs typeface="Arial"/>
              </a:rPr>
              <a:t>SSH </a:t>
            </a:r>
            <a:r>
              <a:rPr lang="en-US" sz="2550" spc="-35" dirty="0">
                <a:solidFill>
                  <a:srgbClr val="2F2B20"/>
                </a:solidFill>
                <a:latin typeface="Arial"/>
                <a:cs typeface="Arial"/>
              </a:rPr>
              <a:t>application:</a:t>
            </a:r>
            <a:r>
              <a:rPr lang="en-US" sz="2550" spc="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PuTTY</a:t>
            </a:r>
            <a:endParaRPr sz="2550" dirty="0">
              <a:latin typeface="Arial"/>
              <a:cs typeface="Arial"/>
            </a:endParaRPr>
          </a:p>
          <a:p>
            <a:pPr marL="712470" lvl="1" indent="-242570"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-60" dirty="0">
                <a:solidFill>
                  <a:srgbClr val="2F2B20"/>
                </a:solidFill>
                <a:latin typeface="Arial"/>
                <a:cs typeface="Arial"/>
              </a:rPr>
              <a:t>Putty is </a:t>
            </a:r>
            <a:r>
              <a:rPr lang="en-US" sz="2550" spc="-60" dirty="0" smtClean="0">
                <a:solidFill>
                  <a:srgbClr val="2F2B20"/>
                </a:solidFill>
                <a:latin typeface="Arial"/>
                <a:cs typeface="Arial"/>
              </a:rPr>
              <a:t>preferred </a:t>
            </a:r>
            <a:r>
              <a:rPr lang="en-US" sz="2550" spc="-60" dirty="0">
                <a:solidFill>
                  <a:srgbClr val="2F2B20"/>
                </a:solidFill>
                <a:latin typeface="Arial"/>
                <a:cs typeface="Arial"/>
              </a:rPr>
              <a:t>method.</a:t>
            </a:r>
          </a:p>
          <a:p>
            <a:pPr marL="255270" indent="-242570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From </a:t>
            </a: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Linux</a:t>
            </a:r>
            <a:r>
              <a:rPr lang="en-US" sz="2550" spc="5" dirty="0">
                <a:solidFill>
                  <a:srgbClr val="2F2B20"/>
                </a:solidFill>
                <a:latin typeface="Arial"/>
                <a:cs typeface="Arial"/>
              </a:rPr>
              <a:t>, Mac OS X terminal, </a:t>
            </a:r>
            <a:r>
              <a:rPr sz="2550" dirty="0" err="1" smtClean="0">
                <a:solidFill>
                  <a:srgbClr val="2F2B20"/>
                </a:solidFill>
                <a:latin typeface="Arial"/>
                <a:cs typeface="Arial"/>
              </a:rPr>
              <a:t>ssh</a:t>
            </a:r>
            <a:r>
              <a:rPr sz="2550" dirty="0" smtClean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on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550" spc="35" dirty="0">
                <a:solidFill>
                  <a:srgbClr val="2F2B20"/>
                </a:solidFill>
                <a:latin typeface="Arial"/>
                <a:cs typeface="Arial"/>
              </a:rPr>
              <a:t>command</a:t>
            </a: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line</a:t>
            </a:r>
            <a:endParaRPr sz="2550" dirty="0">
              <a:latin typeface="Arial"/>
              <a:cs typeface="Arial"/>
            </a:endParaRPr>
          </a:p>
          <a:p>
            <a:pPr marL="248920">
              <a:lnSpc>
                <a:spcPct val="100000"/>
              </a:lnSpc>
              <a:spcBef>
                <a:spcPts val="505"/>
              </a:spcBef>
            </a:pPr>
            <a:r>
              <a:rPr sz="255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sz="2550" spc="75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sz="2550" spc="-5" dirty="0" smtClean="0">
                <a:solidFill>
                  <a:srgbClr val="2F2B20"/>
                </a:solidFill>
                <a:latin typeface="Courier New"/>
                <a:cs typeface="Courier New"/>
                <a:hlinkClick r:id="rId2"/>
              </a:rPr>
              <a:t>username@login.rc.colorado.edu</a:t>
            </a:r>
            <a:endParaRPr sz="2550" dirty="0">
              <a:latin typeface="Courier New"/>
              <a:cs typeface="Courier New"/>
            </a:endParaRPr>
          </a:p>
          <a:p>
            <a:pPr marL="255270" marR="267335" indent="-242570">
              <a:lnSpc>
                <a:spcPct val="100000"/>
              </a:lnSpc>
              <a:spcBef>
                <a:spcPts val="153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lang="en-US" sz="2550" spc="-10" dirty="0">
                <a:solidFill>
                  <a:srgbClr val="2F2B20"/>
                </a:solidFill>
                <a:latin typeface="Arial"/>
                <a:cs typeface="Arial"/>
              </a:rPr>
              <a:t>Once you are logged on, type the following:</a:t>
            </a:r>
          </a:p>
          <a:p>
            <a:pPr marL="12700" marR="267335">
              <a:spcBef>
                <a:spcPts val="1530"/>
              </a:spcBef>
            </a:pPr>
            <a:r>
              <a:rPr lang="en-US" sz="1400" spc="-10" dirty="0">
                <a:solidFill>
                  <a:srgbClr val="2F2B20"/>
                </a:solidFill>
                <a:latin typeface="Courier New"/>
                <a:cs typeface="Courier New"/>
              </a:rPr>
              <a:t>   </a:t>
            </a:r>
            <a:r>
              <a:rPr lang="en-US" sz="1400" spc="-10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 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://github.com/ResearchComputing/Supercomputing_Spin_Up_Spring_2020 </a:t>
            </a:r>
            <a:endParaRPr lang="en-US" sz="1400" spc="-10" dirty="0">
              <a:solidFill>
                <a:srgbClr val="2F2B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EF6546E-88A7-466E-A96D-C3C9A334B67A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3284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Useful </a:t>
            </a:r>
            <a:r>
              <a:rPr spc="-140" dirty="0"/>
              <a:t>SSH</a:t>
            </a:r>
            <a:r>
              <a:rPr spc="-409" dirty="0"/>
              <a:t> </a:t>
            </a:r>
            <a:r>
              <a:rPr spc="-35" dirty="0"/>
              <a:t>options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0" y="1622408"/>
            <a:ext cx="10531764" cy="3122009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960"/>
              </a:spcBef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2750" spc="5" dirty="0">
                <a:solidFill>
                  <a:srgbClr val="2F2B20"/>
                </a:solidFill>
                <a:latin typeface="Courier New"/>
                <a:cs typeface="Courier New"/>
              </a:rPr>
              <a:t>-</a:t>
            </a:r>
            <a:r>
              <a:rPr sz="2750" spc="5" dirty="0" smtClean="0">
                <a:solidFill>
                  <a:srgbClr val="2F2B20"/>
                </a:solidFill>
                <a:latin typeface="Courier New"/>
                <a:cs typeface="Courier New"/>
              </a:rPr>
              <a:t>X</a:t>
            </a:r>
            <a:r>
              <a:rPr lang="en-US" sz="2750" spc="5" dirty="0" smtClean="0">
                <a:solidFill>
                  <a:srgbClr val="2F2B20"/>
                </a:solidFill>
                <a:latin typeface="Courier New"/>
                <a:cs typeface="Courier New"/>
              </a:rPr>
              <a:t> or -Y</a:t>
            </a:r>
            <a:endParaRPr sz="2750" dirty="0">
              <a:latin typeface="Courier New"/>
              <a:cs typeface="Courier New"/>
            </a:endParaRPr>
          </a:p>
          <a:p>
            <a:pPr marL="572135" lvl="1" indent="-243204">
              <a:lnSpc>
                <a:spcPct val="100000"/>
              </a:lnSpc>
              <a:spcBef>
                <a:spcPts val="75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Allows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X-windows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be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forwarded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back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your local</a:t>
            </a:r>
            <a:r>
              <a:rPr sz="2300" spc="-17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display</a:t>
            </a:r>
            <a:endParaRPr sz="23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9CBEBD"/>
              </a:buClr>
              <a:buFont typeface="Arial"/>
              <a:buChar char="•"/>
            </a:pPr>
            <a:endParaRPr sz="3400" dirty="0">
              <a:latin typeface="Times New Roman"/>
              <a:cs typeface="Times New Roman"/>
            </a:endParaRPr>
          </a:p>
          <a:p>
            <a:pPr marL="255904" indent="-243204">
              <a:lnSpc>
                <a:spcPct val="100000"/>
              </a:lnSpc>
              <a:buClr>
                <a:srgbClr val="A9A57C"/>
              </a:buClr>
              <a:buFont typeface="Arial"/>
              <a:buChar char="•"/>
              <a:tabLst>
                <a:tab pos="256540" algn="l"/>
              </a:tabLst>
            </a:pPr>
            <a:r>
              <a:rPr sz="2750" spc="5" dirty="0">
                <a:solidFill>
                  <a:srgbClr val="2F2B20"/>
                </a:solidFill>
                <a:latin typeface="Courier New"/>
                <a:cs typeface="Courier New"/>
              </a:rPr>
              <a:t>-o TCPKeepAlive=yes</a:t>
            </a:r>
            <a:endParaRPr sz="2750" dirty="0">
              <a:latin typeface="Courier New"/>
              <a:cs typeface="Courier New"/>
            </a:endParaRPr>
          </a:p>
          <a:p>
            <a:pPr marL="572135" marR="281940" lvl="1" indent="-243204">
              <a:lnSpc>
                <a:spcPct val="102099"/>
              </a:lnSpc>
              <a:spcBef>
                <a:spcPts val="690"/>
              </a:spcBef>
              <a:buClr>
                <a:srgbClr val="9CBEBD"/>
              </a:buClr>
              <a:buChar char="•"/>
              <a:tabLst>
                <a:tab pos="572135" algn="l"/>
                <a:tab pos="572770" algn="l"/>
              </a:tabLst>
            </a:pPr>
            <a:r>
              <a:rPr sz="2300" spc="10" dirty="0">
                <a:solidFill>
                  <a:srgbClr val="2F2B20"/>
                </a:solidFill>
                <a:latin typeface="Arial"/>
                <a:cs typeface="Arial"/>
              </a:rPr>
              <a:t>Sends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occasional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communication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-10" dirty="0">
                <a:solidFill>
                  <a:srgbClr val="2F2B20"/>
                </a:solidFill>
                <a:latin typeface="Arial"/>
                <a:cs typeface="Arial"/>
              </a:rPr>
              <a:t>SSH </a:t>
            </a:r>
            <a:r>
              <a:rPr sz="2300" dirty="0">
                <a:solidFill>
                  <a:srgbClr val="2F2B20"/>
                </a:solidFill>
                <a:latin typeface="Arial"/>
                <a:cs typeface="Arial"/>
              </a:rPr>
              <a:t>server </a:t>
            </a:r>
            <a:r>
              <a:rPr sz="2300" spc="-5" dirty="0">
                <a:solidFill>
                  <a:srgbClr val="2F2B20"/>
                </a:solidFill>
                <a:latin typeface="Arial"/>
                <a:cs typeface="Arial"/>
              </a:rPr>
              <a:t>even 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when you’re </a:t>
            </a:r>
            <a:r>
              <a:rPr sz="2300" spc="50" dirty="0">
                <a:solidFill>
                  <a:srgbClr val="2F2B20"/>
                </a:solidFill>
                <a:latin typeface="Arial"/>
                <a:cs typeface="Arial"/>
              </a:rPr>
              <a:t>not </a:t>
            </a:r>
            <a:r>
              <a:rPr sz="2300" spc="35" dirty="0">
                <a:solidFill>
                  <a:srgbClr val="2F2B20"/>
                </a:solidFill>
                <a:latin typeface="Arial"/>
                <a:cs typeface="Arial"/>
              </a:rPr>
              <a:t>typing, </a:t>
            </a:r>
            <a:r>
              <a:rPr sz="2300" spc="30" dirty="0">
                <a:solidFill>
                  <a:srgbClr val="2F2B20"/>
                </a:solidFill>
                <a:latin typeface="Arial"/>
                <a:cs typeface="Arial"/>
              </a:rPr>
              <a:t>so </a:t>
            </a:r>
            <a:r>
              <a:rPr sz="2300" spc="5" dirty="0">
                <a:solidFill>
                  <a:srgbClr val="2F2B20"/>
                </a:solidFill>
                <a:latin typeface="Arial"/>
                <a:cs typeface="Arial"/>
              </a:rPr>
              <a:t>firewalls </a:t>
            </a:r>
            <a:r>
              <a:rPr sz="2300" spc="15" dirty="0">
                <a:solidFill>
                  <a:srgbClr val="2F2B20"/>
                </a:solidFill>
                <a:latin typeface="Arial"/>
                <a:cs typeface="Arial"/>
              </a:rPr>
              <a:t>along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network path  </a:t>
            </a:r>
            <a:r>
              <a:rPr sz="2300" spc="75" dirty="0">
                <a:solidFill>
                  <a:srgbClr val="2F2B20"/>
                </a:solidFill>
                <a:latin typeface="Arial"/>
                <a:cs typeface="Arial"/>
              </a:rPr>
              <a:t>won’t </a:t>
            </a:r>
            <a:r>
              <a:rPr sz="2300" spc="55" dirty="0">
                <a:solidFill>
                  <a:srgbClr val="2F2B20"/>
                </a:solidFill>
                <a:latin typeface="Arial"/>
                <a:cs typeface="Arial"/>
              </a:rPr>
              <a:t>drop </a:t>
            </a:r>
            <a:r>
              <a:rPr sz="2300" spc="25" dirty="0">
                <a:solidFill>
                  <a:srgbClr val="2F2B20"/>
                </a:solidFill>
                <a:latin typeface="Arial"/>
                <a:cs typeface="Arial"/>
              </a:rPr>
              <a:t>your </a:t>
            </a:r>
            <a:r>
              <a:rPr sz="2300" spc="85" dirty="0">
                <a:solidFill>
                  <a:srgbClr val="2F2B20"/>
                </a:solidFill>
                <a:latin typeface="Arial"/>
                <a:cs typeface="Arial"/>
              </a:rPr>
              <a:t>“idle”</a:t>
            </a:r>
            <a:r>
              <a:rPr sz="2300" spc="-10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2F2B20"/>
                </a:solidFill>
                <a:latin typeface="Arial"/>
                <a:cs typeface="Arial"/>
              </a:rPr>
              <a:t>connection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2BBEB8D-B658-4940-A4BA-EF66B6EAF712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398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What </a:t>
            </a:r>
            <a:r>
              <a:rPr spc="-70" dirty="0"/>
              <a:t>happens </a:t>
            </a:r>
            <a:r>
              <a:rPr spc="-60" dirty="0"/>
              <a:t>when </a:t>
            </a:r>
            <a:r>
              <a:rPr spc="-50" dirty="0"/>
              <a:t>you </a:t>
            </a:r>
            <a:r>
              <a:rPr spc="-20" dirty="0"/>
              <a:t>log</a:t>
            </a:r>
            <a:r>
              <a:rPr spc="-860" dirty="0"/>
              <a:t> </a:t>
            </a:r>
            <a:r>
              <a:rPr spc="-75" dirty="0"/>
              <a:t>in?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640286"/>
            <a:ext cx="9787465" cy="3783087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92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15" dirty="0">
                <a:solidFill>
                  <a:srgbClr val="2F2B20"/>
                </a:solidFill>
                <a:latin typeface="Arial"/>
                <a:cs typeface="Arial"/>
              </a:rPr>
              <a:t>Login </a:t>
            </a:r>
            <a:r>
              <a:rPr sz="3400" spc="-5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3400" spc="25" dirty="0">
                <a:solidFill>
                  <a:srgbClr val="2F2B20"/>
                </a:solidFill>
                <a:latin typeface="Arial"/>
                <a:cs typeface="Arial"/>
              </a:rPr>
              <a:t>authenticated </a:t>
            </a:r>
            <a:r>
              <a:rPr sz="3400" dirty="0">
                <a:solidFill>
                  <a:srgbClr val="2F2B20"/>
                </a:solidFill>
                <a:latin typeface="Arial"/>
                <a:cs typeface="Arial"/>
              </a:rPr>
              <a:t>(password </a:t>
            </a:r>
            <a:r>
              <a:rPr sz="3400" spc="25" dirty="0">
                <a:solidFill>
                  <a:srgbClr val="2F2B20"/>
                </a:solidFill>
                <a:latin typeface="Arial"/>
                <a:cs typeface="Arial"/>
              </a:rPr>
              <a:t>or</a:t>
            </a:r>
            <a:r>
              <a:rPr sz="3400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3400" spc="-65" dirty="0">
                <a:solidFill>
                  <a:srgbClr val="2F2B20"/>
                </a:solidFill>
                <a:latin typeface="Arial"/>
                <a:cs typeface="Arial"/>
              </a:rPr>
              <a:t>key)</a:t>
            </a:r>
            <a:endParaRPr sz="34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82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0" dirty="0">
                <a:solidFill>
                  <a:srgbClr val="2F2B20"/>
                </a:solidFill>
                <a:latin typeface="Arial"/>
                <a:cs typeface="Arial"/>
              </a:rPr>
              <a:t>Assigned </a:t>
            </a:r>
            <a:r>
              <a:rPr sz="3400" spc="85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sz="3400" spc="-70" dirty="0">
                <a:solidFill>
                  <a:srgbClr val="2F2B20"/>
                </a:solidFill>
                <a:latin typeface="Arial"/>
                <a:cs typeface="Arial"/>
              </a:rPr>
              <a:t>a</a:t>
            </a:r>
            <a:r>
              <a:rPr sz="3400" spc="-9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3400" spc="75" dirty="0">
                <a:solidFill>
                  <a:srgbClr val="2F2B20"/>
                </a:solidFill>
                <a:latin typeface="Arial"/>
                <a:cs typeface="Arial"/>
              </a:rPr>
              <a:t>tty</a:t>
            </a:r>
            <a:endParaRPr sz="34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85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-30" dirty="0">
                <a:solidFill>
                  <a:srgbClr val="2F2B20"/>
                </a:solidFill>
                <a:latin typeface="Arial"/>
                <a:cs typeface="Arial"/>
              </a:rPr>
              <a:t>Shell</a:t>
            </a:r>
            <a:r>
              <a:rPr sz="3400" spc="-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3400" spc="25" dirty="0">
                <a:solidFill>
                  <a:srgbClr val="2F2B20"/>
                </a:solidFill>
                <a:latin typeface="Arial"/>
                <a:cs typeface="Arial"/>
              </a:rPr>
              <a:t>starts</a:t>
            </a:r>
            <a:endParaRPr sz="34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819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-10" dirty="0">
                <a:solidFill>
                  <a:srgbClr val="2F2B20"/>
                </a:solidFill>
                <a:latin typeface="Arial"/>
                <a:cs typeface="Arial"/>
              </a:rPr>
              <a:t>Environment </a:t>
            </a:r>
            <a:r>
              <a:rPr sz="3400" spc="-5" dirty="0">
                <a:solidFill>
                  <a:srgbClr val="2F2B20"/>
                </a:solidFill>
                <a:latin typeface="Arial"/>
                <a:cs typeface="Arial"/>
              </a:rPr>
              <a:t>is </a:t>
            </a:r>
            <a:r>
              <a:rPr sz="3400" spc="10" dirty="0">
                <a:solidFill>
                  <a:srgbClr val="2F2B20"/>
                </a:solidFill>
                <a:latin typeface="Arial"/>
                <a:cs typeface="Arial"/>
              </a:rPr>
              <a:t>set</a:t>
            </a:r>
            <a:r>
              <a:rPr sz="3400" spc="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3400" spc="50" dirty="0">
                <a:solidFill>
                  <a:srgbClr val="2F2B20"/>
                </a:solidFill>
                <a:latin typeface="Arial"/>
                <a:cs typeface="Arial"/>
              </a:rPr>
              <a:t>up</a:t>
            </a:r>
            <a:endParaRPr sz="34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819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30" dirty="0">
                <a:solidFill>
                  <a:srgbClr val="2F2B20"/>
                </a:solidFill>
                <a:latin typeface="Arial"/>
                <a:cs typeface="Arial"/>
              </a:rPr>
              <a:t>“Message </a:t>
            </a:r>
            <a:r>
              <a:rPr sz="3400" spc="55" dirty="0">
                <a:solidFill>
                  <a:srgbClr val="2F2B20"/>
                </a:solidFill>
                <a:latin typeface="Arial"/>
                <a:cs typeface="Arial"/>
              </a:rPr>
              <a:t>of </a:t>
            </a:r>
            <a:r>
              <a:rPr sz="3400" spc="10" dirty="0">
                <a:solidFill>
                  <a:srgbClr val="2F2B20"/>
                </a:solidFill>
                <a:latin typeface="Arial"/>
                <a:cs typeface="Arial"/>
              </a:rPr>
              <a:t>the </a:t>
            </a:r>
            <a:r>
              <a:rPr sz="3400" spc="40" dirty="0">
                <a:solidFill>
                  <a:srgbClr val="2F2B20"/>
                </a:solidFill>
                <a:latin typeface="Arial"/>
                <a:cs typeface="Arial"/>
              </a:rPr>
              <a:t>Day”</a:t>
            </a:r>
            <a:r>
              <a:rPr sz="3400" spc="-1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3400" spc="35" dirty="0">
                <a:solidFill>
                  <a:srgbClr val="2F2B20"/>
                </a:solidFill>
                <a:latin typeface="Arial"/>
                <a:cs typeface="Arial"/>
              </a:rPr>
              <a:t>prints</a:t>
            </a:r>
            <a:endParaRPr sz="340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819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3400" spc="35" dirty="0">
                <a:solidFill>
                  <a:srgbClr val="2F2B20"/>
                </a:solidFill>
                <a:latin typeface="Arial"/>
                <a:cs typeface="Arial"/>
              </a:rPr>
              <a:t>Prompt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A3F885C-34BA-412B-B9CB-995FF4847D89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0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929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What </a:t>
            </a:r>
            <a:r>
              <a:rPr spc="-75" dirty="0"/>
              <a:t>identifies </a:t>
            </a:r>
            <a:r>
              <a:rPr spc="-95" dirty="0"/>
              <a:t>a </a:t>
            </a:r>
            <a:r>
              <a:rPr lang="en-US" spc="-70"/>
              <a:t>Linux </a:t>
            </a:r>
            <a:r>
              <a:rPr lang="en-US" spc="-105"/>
              <a:t>user</a:t>
            </a:r>
            <a:r>
              <a:rPr spc="-105" dirty="0"/>
              <a:t>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Research </a:t>
            </a:r>
            <a:r>
              <a:rPr spc="25" dirty="0"/>
              <a:t>Computing </a:t>
            </a:r>
            <a:r>
              <a:rPr spc="-260" dirty="0"/>
              <a:t>@ </a:t>
            </a:r>
            <a:r>
              <a:rPr spc="5" dirty="0"/>
              <a:t>CU</a:t>
            </a:r>
            <a:r>
              <a:rPr spc="35" dirty="0"/>
              <a:t> </a:t>
            </a:r>
            <a:r>
              <a:rPr spc="10" dirty="0"/>
              <a:t>Boulder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6212" y="1662708"/>
            <a:ext cx="7693121" cy="2833468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5904" indent="-243204">
              <a:lnSpc>
                <a:spcPct val="100000"/>
              </a:lnSpc>
              <a:spcBef>
                <a:spcPts val="73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5" dirty="0">
                <a:solidFill>
                  <a:srgbClr val="2F2B20"/>
                </a:solidFill>
                <a:latin typeface="Arial"/>
                <a:cs typeface="Arial"/>
              </a:rPr>
              <a:t>Username </a:t>
            </a:r>
            <a:r>
              <a:rPr sz="2550" spc="140" dirty="0">
                <a:solidFill>
                  <a:srgbClr val="2F2B20"/>
                </a:solidFill>
                <a:latin typeface="Arial"/>
                <a:cs typeface="Arial"/>
              </a:rPr>
              <a:t>/</a:t>
            </a:r>
            <a:r>
              <a:rPr sz="2550" spc="-2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UUID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Group </a:t>
            </a:r>
            <a:r>
              <a:rPr sz="2550" spc="140" dirty="0">
                <a:solidFill>
                  <a:srgbClr val="2F2B20"/>
                </a:solidFill>
                <a:latin typeface="Arial"/>
                <a:cs typeface="Arial"/>
              </a:rPr>
              <a:t>/</a:t>
            </a:r>
            <a:r>
              <a:rPr sz="2550" spc="-3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40" dirty="0">
                <a:solidFill>
                  <a:srgbClr val="2F2B20"/>
                </a:solidFill>
                <a:latin typeface="Arial"/>
                <a:cs typeface="Arial"/>
              </a:rPr>
              <a:t>GID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5" dirty="0">
                <a:solidFill>
                  <a:srgbClr val="2F2B20"/>
                </a:solidFill>
                <a:latin typeface="Arial"/>
                <a:cs typeface="Arial"/>
              </a:rPr>
              <a:t>Password </a:t>
            </a:r>
            <a:r>
              <a:rPr sz="2550" spc="-50" dirty="0">
                <a:solidFill>
                  <a:srgbClr val="2F2B20"/>
                </a:solidFill>
                <a:latin typeface="Arial"/>
                <a:cs typeface="Arial"/>
              </a:rPr>
              <a:t>(or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other authentication</a:t>
            </a:r>
            <a:r>
              <a:rPr sz="2550" spc="-1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info)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1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-55" dirty="0">
                <a:solidFill>
                  <a:srgbClr val="2F2B20"/>
                </a:solidFill>
                <a:latin typeface="Arial"/>
                <a:cs typeface="Arial"/>
              </a:rPr>
              <a:t>GECOS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40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dirty="0">
                <a:solidFill>
                  <a:srgbClr val="2F2B20"/>
                </a:solidFill>
                <a:latin typeface="Arial"/>
                <a:cs typeface="Arial"/>
              </a:rPr>
              <a:t>Default</a:t>
            </a:r>
            <a:r>
              <a:rPr sz="2550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shell</a:t>
            </a:r>
            <a:endParaRPr sz="2550" dirty="0">
              <a:latin typeface="Arial"/>
              <a:cs typeface="Arial"/>
            </a:endParaRPr>
          </a:p>
          <a:p>
            <a:pPr marL="255904" indent="-243204">
              <a:lnSpc>
                <a:spcPct val="100000"/>
              </a:lnSpc>
              <a:spcBef>
                <a:spcPts val="605"/>
              </a:spcBef>
              <a:buClr>
                <a:srgbClr val="A9A57C"/>
              </a:buClr>
              <a:buChar char="•"/>
              <a:tabLst>
                <a:tab pos="256540" algn="l"/>
              </a:tabLst>
            </a:pP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Home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directory </a:t>
            </a:r>
            <a:r>
              <a:rPr sz="2550" spc="-60" dirty="0">
                <a:solidFill>
                  <a:srgbClr val="2F2B20"/>
                </a:solidFill>
                <a:latin typeface="Arial"/>
                <a:cs typeface="Arial"/>
              </a:rPr>
              <a:t>(ie, </a:t>
            </a:r>
            <a:r>
              <a:rPr sz="2550" spc="10" dirty="0">
                <a:solidFill>
                  <a:srgbClr val="2F2B20"/>
                </a:solidFill>
                <a:latin typeface="Arial"/>
                <a:cs typeface="Arial"/>
              </a:rPr>
              <a:t>home </a:t>
            </a:r>
            <a:r>
              <a:rPr sz="2550" spc="55" dirty="0">
                <a:solidFill>
                  <a:srgbClr val="2F2B20"/>
                </a:solidFill>
                <a:latin typeface="Arial"/>
                <a:cs typeface="Arial"/>
              </a:rPr>
              <a:t>"folder" </a:t>
            </a:r>
            <a:r>
              <a:rPr sz="2550" spc="25" dirty="0">
                <a:solidFill>
                  <a:srgbClr val="2F2B20"/>
                </a:solidFill>
                <a:latin typeface="Arial"/>
                <a:cs typeface="Arial"/>
              </a:rPr>
              <a:t>on</a:t>
            </a:r>
            <a:r>
              <a:rPr sz="2550" spc="-145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550" spc="-10" dirty="0">
                <a:solidFill>
                  <a:srgbClr val="2F2B20"/>
                </a:solidFill>
                <a:latin typeface="Arial"/>
                <a:cs typeface="Arial"/>
              </a:rPr>
              <a:t>disk)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C8AE654-0950-4713-B5C6-1CF9A86C4BE9}"/>
              </a:ext>
            </a:extLst>
          </p:cNvPr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5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1310</Words>
  <Application>Microsoft Office PowerPoint</Application>
  <PresentationFormat>Custom</PresentationFormat>
  <Paragraphs>299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Research Computing Supercomputing  Spin Up</vt:lpstr>
      <vt:lpstr>Introduction to Linux</vt:lpstr>
      <vt:lpstr>Outline</vt:lpstr>
      <vt:lpstr>What is Linux?</vt:lpstr>
      <vt:lpstr>Why Use Linux?</vt:lpstr>
      <vt:lpstr>How do you log in?</vt:lpstr>
      <vt:lpstr>Useful SSH options</vt:lpstr>
      <vt:lpstr>What happens when you log in?</vt:lpstr>
      <vt:lpstr>What identifies a Linux user?</vt:lpstr>
      <vt:lpstr>Shells The shell parses and interprets typed input, passes results to the rest of the OS, returns response as appropriate</vt:lpstr>
      <vt:lpstr>users</vt:lpstr>
      <vt:lpstr>Shell features</vt:lpstr>
      <vt:lpstr>Anatomy of a Linux command</vt:lpstr>
      <vt:lpstr>PowerPoint Presentation</vt:lpstr>
      <vt:lpstr>File and directory related commands</vt:lpstr>
      <vt:lpstr>Process and Program  related commands</vt:lpstr>
      <vt:lpstr>File-viewing commands</vt:lpstr>
      <vt:lpstr>Environment</vt:lpstr>
      <vt:lpstr>Useful variables</vt:lpstr>
      <vt:lpstr>Exercise 1</vt:lpstr>
      <vt:lpstr>The Linux Filesystem</vt:lpstr>
      <vt:lpstr>Multiple Users</vt:lpstr>
      <vt:lpstr>Navigating the filesystem</vt:lpstr>
      <vt:lpstr>Exercise 2</vt:lpstr>
      <vt:lpstr>File editing</vt:lpstr>
      <vt:lpstr>Modes (aka permissions)</vt:lpstr>
      <vt:lpstr>Modes (continued)</vt:lpstr>
      <vt:lpstr>Exercise 3</vt:lpstr>
      <vt:lpstr>Processes</vt:lpstr>
      <vt:lpstr>More about shells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Joel</cp:lastModifiedBy>
  <cp:revision>24</cp:revision>
  <dcterms:created xsi:type="dcterms:W3CDTF">2016-01-26T18:12:20Z</dcterms:created>
  <dcterms:modified xsi:type="dcterms:W3CDTF">2020-04-10T13:13:25Z</dcterms:modified>
</cp:coreProperties>
</file>